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8"/>
  </p:notesMasterIdLst>
  <p:sldIdLst>
    <p:sldId id="1557" r:id="rId2"/>
    <p:sldId id="256" r:id="rId3"/>
    <p:sldId id="1555" r:id="rId4"/>
    <p:sldId id="257" r:id="rId5"/>
    <p:sldId id="1556" r:id="rId6"/>
    <p:sldId id="1559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81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6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49921-A54A-2148-978A-4693AEC9C9C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0C868-1B66-5C4A-AF2F-7C3805A64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8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8070-B70E-40CF-9C7A-927617A153F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818-0F1E-4B8A-A6A5-A32617D8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6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8070-B70E-40CF-9C7A-927617A153F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818-0F1E-4B8A-A6A5-A32617D8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8070-B70E-40CF-9C7A-927617A153F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818-0F1E-4B8A-A6A5-A32617D8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02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8CBF21-9D43-46B6-85C3-23872111B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B1C706-A735-4475-8A88-BBE3C43D4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313" y="874541"/>
            <a:ext cx="8388626" cy="5703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2700" b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defRPr>
            </a:lvl1pPr>
          </a:lstStyle>
          <a:p>
            <a:r>
              <a:rPr lang="en-US" sz="2400" dirty="0"/>
              <a:t>The 50th Anniversary </a:t>
            </a:r>
            <a:br>
              <a:rPr lang="en-US" sz="2400" dirty="0"/>
            </a:br>
            <a:r>
              <a:rPr lang="en-US" sz="2400" dirty="0"/>
              <a:t>Fantastic Cases In Cardiovascular Imaging. Case##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8C58C-B7BA-4EAD-9D9E-A38DEB43F6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2" y="1500250"/>
            <a:ext cx="7952729" cy="448484"/>
          </a:xfrm>
          <a:prstGeom prst="rect">
            <a:avLst/>
          </a:prstGeom>
        </p:spPr>
        <p:txBody>
          <a:bodyPr/>
          <a:lstStyle>
            <a:lvl1pPr marL="859631" indent="-859631" eaLnBrk="1" hangingPunct="1">
              <a:lnSpc>
                <a:spcPct val="90000"/>
              </a:lnSpc>
              <a:buNone/>
              <a:tabLst>
                <a:tab pos="859631" algn="l"/>
              </a:tabLst>
              <a:defRPr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defRPr>
            </a:lvl1pPr>
          </a:lstStyle>
          <a:p>
            <a:pPr marL="1146175" indent="-1146175" eaLnBrk="1" hangingPunct="1">
              <a:lnSpc>
                <a:spcPct val="90000"/>
              </a:lnSpc>
              <a:tabLst>
                <a:tab pos="1146175" algn="l"/>
              </a:tabLst>
            </a:pPr>
            <a:r>
              <a:rPr lang="en-US" sz="2025" dirty="0"/>
              <a:t>History:</a:t>
            </a:r>
            <a:r>
              <a:rPr lang="en-US" sz="1350" dirty="0"/>
              <a:t>  </a:t>
            </a:r>
            <a:r>
              <a:rPr lang="en-US" b="0" dirty="0"/>
              <a:t>*Insert brief case history (Calibri 28).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17DE24F-026B-4A06-8F32-C08ABE213B01}"/>
              </a:ext>
            </a:extLst>
          </p:cNvPr>
          <p:cNvSpPr>
            <a:spLocks noGrp="1" noChangeArrowheads="1"/>
          </p:cNvSpPr>
          <p:nvPr>
            <p:ph sz="half" idx="2" hasCustomPrompt="1"/>
          </p:nvPr>
        </p:nvSpPr>
        <p:spPr>
          <a:xfrm>
            <a:off x="628653" y="2082623"/>
            <a:ext cx="3943351" cy="24076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eaLnBrk="1" hangingPunct="1">
              <a:defRPr sz="825"/>
            </a:lvl1pPr>
          </a:lstStyle>
          <a:p>
            <a:pPr marL="0" indent="0" eaLnBrk="1" hangingPunct="1"/>
            <a:r>
              <a:rPr lang="en-US" sz="900" dirty="0"/>
              <a:t>Place figure and/or movie here. Try to limit the number of figure, 2-3. Adjust placement and centering as needed. Remove all HIPAA information.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565F8FB-1CCD-41C0-9372-6FCBF1B580B8}"/>
              </a:ext>
            </a:extLst>
          </p:cNvPr>
          <p:cNvSpPr>
            <a:spLocks noGrp="1" noChangeArrowheads="1"/>
          </p:cNvSpPr>
          <p:nvPr>
            <p:ph sz="half" idx="12" hasCustomPrompt="1"/>
          </p:nvPr>
        </p:nvSpPr>
        <p:spPr>
          <a:xfrm>
            <a:off x="4638029" y="2082623"/>
            <a:ext cx="3943351" cy="240760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/>
            </a:lvl1pPr>
          </a:lstStyle>
          <a:p>
            <a:pPr marL="0" indent="0" eaLnBrk="1" hangingPunct="1"/>
            <a:r>
              <a:rPr lang="en-US" sz="900" dirty="0"/>
              <a:t>Place figure and/or movie here. Try to limit the number of figure, 2-3. Adjust placement and centering as needed. Remove all HIPAA information.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0653-8714-40A9-A5D3-8BB9D40A5858}"/>
              </a:ext>
            </a:extLst>
          </p:cNvPr>
          <p:cNvSpPr txBox="1">
            <a:spLocks/>
          </p:cNvSpPr>
          <p:nvPr userDrawn="1"/>
        </p:nvSpPr>
        <p:spPr>
          <a:xfrm>
            <a:off x="628652" y="4531713"/>
            <a:ext cx="7952729" cy="5703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5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9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no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DCB424-66D6-495B-A422-10A1A288C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26A65-EDA6-491C-ADA1-23CE6D444BD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90" y="2137294"/>
            <a:ext cx="7952729" cy="14048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At most one liner/one sentence take-home information, if desired (Calibri 28).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F228758-90B0-49D4-AD17-85FE61E3D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2" y="1440493"/>
            <a:ext cx="7952729" cy="5703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400" b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Diagnosis: *Insert text for diagnosis (Calibri 30).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7AE9AF2-3C40-49D0-9BF2-37DD273B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90" y="4767264"/>
            <a:ext cx="7952729" cy="273844"/>
          </a:xfrm>
          <a:prstGeom prst="rect">
            <a:avLst/>
          </a:prstGeom>
        </p:spPr>
        <p:txBody>
          <a:bodyPr/>
          <a:lstStyle>
            <a:lvl1pPr>
              <a:defRPr sz="1500" b="0"/>
            </a:lvl1pPr>
          </a:lstStyle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Author(s) and institution (Calibri 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64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780D-5A70-4148-BCE9-E85EFD910BB8}" type="datetimeFigureOut">
              <a:rPr lang="en-IN" smtClean="0"/>
              <a:t>27-02-2025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DECF-D863-43F9-8F04-5E52DB2A46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222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8070-B70E-40CF-9C7A-927617A153F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818-0F1E-4B8A-A6A5-A32617D8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2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8070-B70E-40CF-9C7A-927617A153F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818-0F1E-4B8A-A6A5-A32617D8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8070-B70E-40CF-9C7A-927617A153F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818-0F1E-4B8A-A6A5-A32617D8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0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780D-5A70-4148-BCE9-E85EFD910BB8}" type="datetimeFigureOut">
              <a:rPr lang="en-IN" smtClean="0"/>
              <a:t>27-02-2025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DECF-D863-43F9-8F04-5E52DB2A46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738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8070-B70E-40CF-9C7A-927617A153F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818-0F1E-4B8A-A6A5-A32617D8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4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8070-B70E-40CF-9C7A-927617A153F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818-0F1E-4B8A-A6A5-A32617D8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2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8070-B70E-40CF-9C7A-927617A153F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A818-0F1E-4B8A-A6A5-A32617D8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4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38070-B70E-40CF-9C7A-927617A153F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7A818-0F1E-4B8A-A6A5-A32617D8F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7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EA85B-8F8D-0C44-86EC-E03A4376BD0F}"/>
              </a:ext>
            </a:extLst>
          </p:cNvPr>
          <p:cNvSpPr txBox="1"/>
          <p:nvPr/>
        </p:nvSpPr>
        <p:spPr>
          <a:xfrm>
            <a:off x="314678" y="3984304"/>
            <a:ext cx="851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Prepared by Dr. </a:t>
            </a:r>
            <a:r>
              <a:rPr lang="en-US" dirty="0" err="1">
                <a:solidFill>
                  <a:schemeClr val="bg1"/>
                </a:solidFill>
              </a:rPr>
              <a:t>Subin</a:t>
            </a:r>
            <a:r>
              <a:rPr lang="en-US" dirty="0">
                <a:solidFill>
                  <a:schemeClr val="bg1"/>
                </a:solidFill>
              </a:rPr>
              <a:t> Kuruvilla Thomas MBBS and Dr. Elsie T. Nguyen MD, FRCPC, FNASCI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6868E4-5A38-3E4E-A0ED-037CDAF3A921}"/>
              </a:ext>
            </a:extLst>
          </p:cNvPr>
          <p:cNvSpPr txBox="1"/>
          <p:nvPr/>
        </p:nvSpPr>
        <p:spPr>
          <a:xfrm>
            <a:off x="2602837" y="1705970"/>
            <a:ext cx="39383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C000"/>
                </a:solidFill>
              </a:rPr>
              <a:t>Case of the Day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69C19-799C-7E47-B5E4-AA8677B59234}"/>
              </a:ext>
            </a:extLst>
          </p:cNvPr>
          <p:cNvSpPr txBox="1"/>
          <p:nvPr/>
        </p:nvSpPr>
        <p:spPr>
          <a:xfrm>
            <a:off x="1697620" y="4394579"/>
            <a:ext cx="574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Joint Department of Medical Imaging, University of Toronto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EEF74E-DA4A-1743-B05D-FE1CE4F35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82" y="113647"/>
            <a:ext cx="3016154" cy="586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CE7619-2609-BF4F-B741-51B8B0A96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19"/>
          <a:stretch/>
        </p:blipFill>
        <p:spPr>
          <a:xfrm>
            <a:off x="163769" y="1095866"/>
            <a:ext cx="2261739" cy="2711152"/>
          </a:xfrm>
          <a:prstGeom prst="rect">
            <a:avLst/>
          </a:prstGeom>
          <a:ln w="190500">
            <a:solidFill>
              <a:schemeClr val="bg1">
                <a:alpha val="7000"/>
              </a:schemeClr>
            </a:solidFill>
          </a:ln>
        </p:spPr>
      </p:pic>
      <p:pic>
        <p:nvPicPr>
          <p:cNvPr id="14" name="Picture 4" descr="A picture containing blue, dark&#10;&#10;Description automatically generated">
            <a:extLst>
              <a:ext uri="{FF2B5EF4-FFF2-40B4-BE49-F238E27FC236}">
                <a16:creationId xmlns:a16="http://schemas.microsoft.com/office/drawing/2014/main" id="{90DAF8E6-F15D-484E-AC96-AD3CA79B8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159" y="885135"/>
            <a:ext cx="2439068" cy="2921883"/>
          </a:xfrm>
          <a:prstGeom prst="rect">
            <a:avLst/>
          </a:prstGeom>
          <a:ln w="190500">
            <a:solidFill>
              <a:schemeClr val="bg1">
                <a:alpha val="7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937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7D1C-4C79-40AC-A63E-FFCE55149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10" y="853239"/>
            <a:ext cx="7952729" cy="448484"/>
          </a:xfr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025" dirty="0"/>
              <a:t>History:</a:t>
            </a:r>
            <a:r>
              <a:rPr lang="en-US" sz="1350" b="0" dirty="0"/>
              <a:t>  </a:t>
            </a:r>
            <a:r>
              <a:rPr lang="en-US" dirty="0"/>
              <a:t>20 year old man with shortness of breath.</a:t>
            </a:r>
          </a:p>
        </p:txBody>
      </p:sp>
      <p:pic>
        <p:nvPicPr>
          <p:cNvPr id="7" name="Content Placeholder 6" descr="Image3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13200" r="8393" b="13200"/>
          <a:stretch/>
        </p:blipFill>
        <p:spPr>
          <a:xfrm>
            <a:off x="3287306" y="1452094"/>
            <a:ext cx="2432353" cy="2407605"/>
          </a:xfrm>
          <a:ln w="12700">
            <a:solidFill>
              <a:schemeClr val="bg1"/>
            </a:solidFill>
          </a:ln>
        </p:spPr>
      </p:pic>
      <p:pic>
        <p:nvPicPr>
          <p:cNvPr id="8" name="Content Placeholder 7" descr="Image5.jpg"/>
          <p:cNvPicPr>
            <a:picLocks noGrp="1" noChangeAspect="1"/>
          </p:cNvPicPr>
          <p:nvPr>
            <p:ph sz="half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 t="15055" r="2231" b="15005"/>
          <a:stretch/>
        </p:blipFill>
        <p:spPr>
          <a:xfrm>
            <a:off x="6015424" y="1448957"/>
            <a:ext cx="2612312" cy="2398457"/>
          </a:xfrm>
          <a:ln w="12700">
            <a:solidFill>
              <a:schemeClr val="bg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8947AC-1A24-4745-AE95-804505699493}"/>
              </a:ext>
            </a:extLst>
          </p:cNvPr>
          <p:cNvSpPr txBox="1">
            <a:spLocks/>
          </p:cNvSpPr>
          <p:nvPr/>
        </p:nvSpPr>
        <p:spPr>
          <a:xfrm>
            <a:off x="118839" y="3960996"/>
            <a:ext cx="8917757" cy="10613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859631" indent="-859631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859631" algn="l"/>
              </a:tabLst>
              <a:defRPr sz="2000" b="1" kern="12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1800" dirty="0"/>
              <a:t>CXR shows enlarged cardio-pericardial contour and left lower lobe atelectasis. CT and MRI demonstrate a lobulated, enhancing mass encasing the left main and LAD (arrow), invading the anterior septum and anterior wall of the left ventricle and moderate pericardial effusion. The RVOT (*) is narrowed by the mass. </a:t>
            </a:r>
            <a:endParaRPr lang="en-US" sz="1800" b="0" dirty="0"/>
          </a:p>
        </p:txBody>
      </p:sp>
      <p:sp>
        <p:nvSpPr>
          <p:cNvPr id="10" name="Down Arrow 9"/>
          <p:cNvSpPr/>
          <p:nvPr/>
        </p:nvSpPr>
        <p:spPr>
          <a:xfrm>
            <a:off x="4876778" y="1981712"/>
            <a:ext cx="195609" cy="289175"/>
          </a:xfrm>
          <a:prstGeom prst="down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own Arrow 10"/>
          <p:cNvSpPr/>
          <p:nvPr/>
        </p:nvSpPr>
        <p:spPr>
          <a:xfrm>
            <a:off x="7285388" y="1571687"/>
            <a:ext cx="195609" cy="289175"/>
          </a:xfrm>
          <a:prstGeom prst="downArrow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4431681" y="1652529"/>
            <a:ext cx="685800" cy="685800"/>
          </a:xfrm>
          <a:prstGeom prst="rect">
            <a:avLst/>
          </a:prstGeom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68580" tIns="34290" rIns="68580" bIns="34290" rtlCol="0" anchor="ctr">
            <a:normAutofit/>
          </a:bodyPr>
          <a:lstStyle/>
          <a:p>
            <a:pPr algn="l"/>
            <a:r>
              <a:rPr lang="en-US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*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4390DA-9880-144E-B016-A9CA18CE0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1" y="1439809"/>
            <a:ext cx="2533469" cy="239845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D693B8-D699-6946-98C4-8029E5F28954}"/>
              </a:ext>
            </a:extLst>
          </p:cNvPr>
          <p:cNvSpPr txBox="1"/>
          <p:nvPr/>
        </p:nvSpPr>
        <p:spPr>
          <a:xfrm>
            <a:off x="462961" y="1400669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CXR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B9F941-37E9-DC4A-AC34-3055ABB835CB}"/>
              </a:ext>
            </a:extLst>
          </p:cNvPr>
          <p:cNvSpPr txBox="1"/>
          <p:nvPr/>
        </p:nvSpPr>
        <p:spPr>
          <a:xfrm>
            <a:off x="3287306" y="1414317"/>
            <a:ext cx="42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696629-902F-8241-AAC9-914CA8B2EA26}"/>
              </a:ext>
            </a:extLst>
          </p:cNvPr>
          <p:cNvSpPr txBox="1"/>
          <p:nvPr/>
        </p:nvSpPr>
        <p:spPr>
          <a:xfrm>
            <a:off x="6010535" y="1408013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MRI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41BA54-FE74-C04D-8541-AFE7575967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82" y="113647"/>
            <a:ext cx="3016154" cy="5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2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C10409-30C8-0947-8A77-ABDB447C0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3" y="905290"/>
            <a:ext cx="5916609" cy="333291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 descr="Image2 (4).jpg">
            <a:extLst>
              <a:ext uri="{FF2B5EF4-FFF2-40B4-BE49-F238E27FC236}">
                <a16:creationId xmlns:a16="http://schemas.microsoft.com/office/drawing/2014/main" id="{14ADF363-C8A6-AA49-A40F-304D208020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7" t="19181" r="8942" b="21125"/>
          <a:stretch/>
        </p:blipFill>
        <p:spPr>
          <a:xfrm>
            <a:off x="6489475" y="192256"/>
            <a:ext cx="2519196" cy="215515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505F5E5-7ABE-E645-B591-919E7A1221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15" r="6302" b="9741"/>
          <a:stretch/>
        </p:blipFill>
        <p:spPr>
          <a:xfrm>
            <a:off x="6892118" y="2451849"/>
            <a:ext cx="1910686" cy="2499395"/>
          </a:xfrm>
          <a:prstGeom prst="rect">
            <a:avLst/>
          </a:prstGeom>
          <a:ln w="190500">
            <a:solidFill>
              <a:schemeClr val="bg1">
                <a:alpha val="7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F69B52-F05A-5D4B-B525-F768C0B6B4FB}"/>
              </a:ext>
            </a:extLst>
          </p:cNvPr>
          <p:cNvSpPr txBox="1"/>
          <p:nvPr/>
        </p:nvSpPr>
        <p:spPr>
          <a:xfrm>
            <a:off x="150896" y="4304913"/>
            <a:ext cx="6424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Diagnosis was obtained by percutaneous CT guided biopsy </a:t>
            </a:r>
          </a:p>
          <a:p>
            <a:r>
              <a:rPr lang="en-US" dirty="0">
                <a:solidFill>
                  <a:schemeClr val="bg1"/>
                </a:solidFill>
              </a:rPr>
              <a:t>A pericardial drain was inserted post biopsy to prevent tamponade</a:t>
            </a:r>
          </a:p>
        </p:txBody>
      </p:sp>
    </p:spTree>
    <p:extLst>
      <p:ext uri="{BB962C8B-B14F-4D97-AF65-F5344CB8AC3E}">
        <p14:creationId xmlns:p14="http://schemas.microsoft.com/office/powerpoint/2010/main" val="330809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62DD68-6481-42DE-A58F-95ED888E9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635" y="1637752"/>
            <a:ext cx="7952729" cy="2912698"/>
          </a:xfr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Teaching points: </a:t>
            </a:r>
            <a:r>
              <a:rPr lang="en-US" b="1" dirty="0"/>
              <a:t>Synovial sarcoma involving the heart is very rare with poor prognosis. Cardiac synovial sarcoma comprise less than 5% of all primary sarcomas involving the pericardium or cardiac chambers.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Synovial sarcomas are often biphasic tumors composed of spindle cells and epithelial cells and are characterized by the X;18 (p11:q11) chromosomal translocation.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Usually, they are found around the knee, often arising adjacent to joints or tendon sheaths.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Strong male predilection (3-20:1, M:F) usually in 30-39 year </a:t>
            </a:r>
            <a:r>
              <a:rPr lang="en-US" b="1" dirty="0" err="1"/>
              <a:t>olds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992520-C3F5-421D-A520-F7C1C0C0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35" y="913570"/>
            <a:ext cx="7952729" cy="570304"/>
          </a:xfr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Diagnosis: Cardiac Synovial Sarcoma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501B71-E22D-0049-8766-54A3ADC5ACE8}"/>
              </a:ext>
            </a:extLst>
          </p:cNvPr>
          <p:cNvGrpSpPr/>
          <p:nvPr/>
        </p:nvGrpSpPr>
        <p:grpSpPr>
          <a:xfrm>
            <a:off x="6277970" y="187796"/>
            <a:ext cx="2528249" cy="1191545"/>
            <a:chOff x="1236021" y="2603275"/>
            <a:chExt cx="6699139" cy="3215116"/>
          </a:xfrm>
        </p:grpSpPr>
        <p:pic>
          <p:nvPicPr>
            <p:cNvPr id="8" name="Content Placeholder 7" descr="Image5.jpg">
              <a:extLst>
                <a:ext uri="{FF2B5EF4-FFF2-40B4-BE49-F238E27FC236}">
                  <a16:creationId xmlns:a16="http://schemas.microsoft.com/office/drawing/2014/main" id="{20880D7A-B838-394B-9B76-5367F95D6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13" t="15055" r="2231" b="15005"/>
            <a:stretch/>
          </p:blipFill>
          <p:spPr>
            <a:xfrm>
              <a:off x="4452078" y="2603275"/>
              <a:ext cx="3483082" cy="3197943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52892B0-639F-5B46-B9A4-BB416BBF07FE}"/>
                </a:ext>
              </a:extLst>
            </p:cNvPr>
            <p:cNvGrpSpPr/>
            <p:nvPr/>
          </p:nvGrpSpPr>
          <p:grpSpPr>
            <a:xfrm>
              <a:off x="1236021" y="2608251"/>
              <a:ext cx="5171459" cy="3210140"/>
              <a:chOff x="1236021" y="2608251"/>
              <a:chExt cx="5171459" cy="3210140"/>
            </a:xfrm>
          </p:grpSpPr>
          <p:pic>
            <p:nvPicPr>
              <p:cNvPr id="10" name="Content Placeholder 6" descr="Image3.jpg">
                <a:extLst>
                  <a:ext uri="{FF2B5EF4-FFF2-40B4-BE49-F238E27FC236}">
                    <a16:creationId xmlns:a16="http://schemas.microsoft.com/office/drawing/2014/main" id="{C5193B3A-4121-1D41-84A9-D28D68E0B8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63" t="13200" r="8393" b="13200"/>
              <a:stretch/>
            </p:blipFill>
            <p:spPr>
              <a:xfrm>
                <a:off x="1236021" y="2608251"/>
                <a:ext cx="3243137" cy="3210140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</p:pic>
          <p:sp>
            <p:nvSpPr>
              <p:cNvPr id="11" name="Down Arrow 9">
                <a:extLst>
                  <a:ext uri="{FF2B5EF4-FFF2-40B4-BE49-F238E27FC236}">
                    <a16:creationId xmlns:a16="http://schemas.microsoft.com/office/drawing/2014/main" id="{AC044788-34EE-A249-AD7C-A11A01F81238}"/>
                  </a:ext>
                </a:extLst>
              </p:cNvPr>
              <p:cNvSpPr/>
              <p:nvPr/>
            </p:nvSpPr>
            <p:spPr>
              <a:xfrm>
                <a:off x="3424571" y="3322686"/>
                <a:ext cx="260812" cy="385567"/>
              </a:xfrm>
              <a:prstGeom prst="downArrow">
                <a:avLst/>
              </a:prstGeom>
              <a:solidFill>
                <a:schemeClr val="accent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6DEA9A-E471-3F4B-BDDE-A5F169A2F38B}"/>
                  </a:ext>
                </a:extLst>
              </p:cNvPr>
              <p:cNvSpPr txBox="1"/>
              <p:nvPr/>
            </p:nvSpPr>
            <p:spPr>
              <a:xfrm>
                <a:off x="2721515" y="2801036"/>
                <a:ext cx="914400" cy="9144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51435" tIns="25718" rIns="51435" bIns="25718" rtlCol="0" anchor="ctr">
                <a:normAutofit fontScale="77500" lnSpcReduction="20000"/>
              </a:bodyPr>
              <a:lstStyle/>
              <a:p>
                <a:pPr>
                  <a:spcAft>
                    <a:spcPts val="338"/>
                  </a:spcAft>
                </a:pPr>
                <a:r>
                  <a:rPr lang="en-US" sz="2813" b="1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rPr>
                  <a:t>*</a:t>
                </a:r>
              </a:p>
            </p:txBody>
          </p:sp>
          <p:sp>
            <p:nvSpPr>
              <p:cNvPr id="13" name="Down Arrow 10">
                <a:extLst>
                  <a:ext uri="{FF2B5EF4-FFF2-40B4-BE49-F238E27FC236}">
                    <a16:creationId xmlns:a16="http://schemas.microsoft.com/office/drawing/2014/main" id="{07F54A4E-A1B2-1443-8AE7-24EA55805B7D}"/>
                  </a:ext>
                </a:extLst>
              </p:cNvPr>
              <p:cNvSpPr/>
              <p:nvPr/>
            </p:nvSpPr>
            <p:spPr>
              <a:xfrm>
                <a:off x="6146668" y="2801036"/>
                <a:ext cx="260812" cy="385567"/>
              </a:xfrm>
              <a:prstGeom prst="downArrow">
                <a:avLst/>
              </a:prstGeom>
              <a:solidFill>
                <a:schemeClr val="accent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5FED8C8-5523-4747-92EE-A4EEC331A742}"/>
              </a:ext>
            </a:extLst>
          </p:cNvPr>
          <p:cNvSpPr txBox="1"/>
          <p:nvPr/>
        </p:nvSpPr>
        <p:spPr>
          <a:xfrm>
            <a:off x="2586215" y="4632338"/>
            <a:ext cx="6027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1200" i="1" dirty="0">
                <a:solidFill>
                  <a:schemeClr val="bg1"/>
                </a:solidFill>
                <a:latin typeface="Gulliver"/>
              </a:rPr>
              <a:t>Primary Cardiac Synovial Sarcoma Ji-Gang Wang, MS, and Ning-Ning Li, MD  Ann </a:t>
            </a:r>
            <a:r>
              <a:rPr lang="en-IN" sz="1200" i="1" dirty="0" err="1">
                <a:solidFill>
                  <a:schemeClr val="bg1"/>
                </a:solidFill>
                <a:latin typeface="Gulliver"/>
              </a:rPr>
              <a:t>Thorac</a:t>
            </a:r>
            <a:r>
              <a:rPr lang="en-IN" sz="1200" i="1" dirty="0">
                <a:solidFill>
                  <a:schemeClr val="bg1"/>
                </a:solidFill>
                <a:latin typeface="Gulliver"/>
              </a:rPr>
              <a:t> </a:t>
            </a:r>
            <a:r>
              <a:rPr lang="en-IN" sz="1200" i="1" dirty="0" err="1">
                <a:solidFill>
                  <a:schemeClr val="bg1"/>
                </a:solidFill>
                <a:latin typeface="Gulliver"/>
              </a:rPr>
              <a:t>Surg</a:t>
            </a:r>
            <a:r>
              <a:rPr lang="en-IN" sz="1200" i="1" dirty="0">
                <a:solidFill>
                  <a:schemeClr val="bg1"/>
                </a:solidFill>
                <a:latin typeface="Gulliver"/>
              </a:rPr>
              <a:t> 2013;95:2202–9</a:t>
            </a:r>
          </a:p>
        </p:txBody>
      </p:sp>
    </p:spTree>
    <p:extLst>
      <p:ext uri="{BB962C8B-B14F-4D97-AF65-F5344CB8AC3E}">
        <p14:creationId xmlns:p14="http://schemas.microsoft.com/office/powerpoint/2010/main" val="221496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B256456-0586-F447-B2EE-CD59D92B6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635" y="1637752"/>
            <a:ext cx="7952729" cy="2912698"/>
          </a:xfr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Teaching points: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Treatment is surgical resection and chemotherapy with doxorubicin and </a:t>
            </a:r>
            <a:r>
              <a:rPr lang="en-US" sz="2800" b="1" dirty="0" err="1"/>
              <a:t>ifosfamide</a:t>
            </a:r>
            <a:r>
              <a:rPr lang="en-US" sz="28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Mean survival is 59.9% at 1 year and 29.9% at 5 years.</a:t>
            </a:r>
          </a:p>
          <a:p>
            <a:endParaRPr lang="en-US" b="1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620819E-8A38-584E-8394-9CC192577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35" y="867287"/>
            <a:ext cx="7952729" cy="570304"/>
          </a:xfr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Treatment: Cardiac Synovial Sarcoma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4C2B7E-4134-7C4E-AD8F-868075EB259F}"/>
              </a:ext>
            </a:extLst>
          </p:cNvPr>
          <p:cNvGrpSpPr/>
          <p:nvPr/>
        </p:nvGrpSpPr>
        <p:grpSpPr>
          <a:xfrm>
            <a:off x="6346209" y="3680440"/>
            <a:ext cx="2528249" cy="1191545"/>
            <a:chOff x="1236021" y="2603275"/>
            <a:chExt cx="6699139" cy="3215116"/>
          </a:xfrm>
        </p:grpSpPr>
        <p:pic>
          <p:nvPicPr>
            <p:cNvPr id="6" name="Content Placeholder 7" descr="Image5.jpg">
              <a:extLst>
                <a:ext uri="{FF2B5EF4-FFF2-40B4-BE49-F238E27FC236}">
                  <a16:creationId xmlns:a16="http://schemas.microsoft.com/office/drawing/2014/main" id="{C54C04D4-4FC5-5144-879F-EE24B05B91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13" t="15055" r="2231" b="15005"/>
            <a:stretch/>
          </p:blipFill>
          <p:spPr>
            <a:xfrm>
              <a:off x="4452078" y="2603275"/>
              <a:ext cx="3483082" cy="3197943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5EC9CAA-56E0-3744-B197-913FDADC1D7E}"/>
                </a:ext>
              </a:extLst>
            </p:cNvPr>
            <p:cNvGrpSpPr/>
            <p:nvPr/>
          </p:nvGrpSpPr>
          <p:grpSpPr>
            <a:xfrm>
              <a:off x="1236021" y="2608251"/>
              <a:ext cx="5171459" cy="3210140"/>
              <a:chOff x="1236021" y="2608251"/>
              <a:chExt cx="5171459" cy="3210140"/>
            </a:xfrm>
          </p:grpSpPr>
          <p:pic>
            <p:nvPicPr>
              <p:cNvPr id="8" name="Content Placeholder 6" descr="Image3.jpg">
                <a:extLst>
                  <a:ext uri="{FF2B5EF4-FFF2-40B4-BE49-F238E27FC236}">
                    <a16:creationId xmlns:a16="http://schemas.microsoft.com/office/drawing/2014/main" id="{6E035E37-63C5-7E49-B42F-9626BEC7AC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63" t="13200" r="8393" b="13200"/>
              <a:stretch/>
            </p:blipFill>
            <p:spPr>
              <a:xfrm>
                <a:off x="1236021" y="2608251"/>
                <a:ext cx="3243137" cy="3210140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</p:pic>
          <p:sp>
            <p:nvSpPr>
              <p:cNvPr id="9" name="Down Arrow 9">
                <a:extLst>
                  <a:ext uri="{FF2B5EF4-FFF2-40B4-BE49-F238E27FC236}">
                    <a16:creationId xmlns:a16="http://schemas.microsoft.com/office/drawing/2014/main" id="{A9723CBC-9B64-644D-ACEC-CD328658FF78}"/>
                  </a:ext>
                </a:extLst>
              </p:cNvPr>
              <p:cNvSpPr/>
              <p:nvPr/>
            </p:nvSpPr>
            <p:spPr>
              <a:xfrm>
                <a:off x="3424571" y="3322686"/>
                <a:ext cx="260812" cy="385567"/>
              </a:xfrm>
              <a:prstGeom prst="downArrow">
                <a:avLst/>
              </a:prstGeom>
              <a:solidFill>
                <a:schemeClr val="accent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32160C-E3E9-BB47-8F7C-9135DB16E6F1}"/>
                  </a:ext>
                </a:extLst>
              </p:cNvPr>
              <p:cNvSpPr txBox="1"/>
              <p:nvPr/>
            </p:nvSpPr>
            <p:spPr>
              <a:xfrm>
                <a:off x="2721515" y="2801036"/>
                <a:ext cx="914400" cy="9144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51435" tIns="25718" rIns="51435" bIns="25718" rtlCol="0" anchor="ctr">
                <a:normAutofit fontScale="77500" lnSpcReduction="20000"/>
              </a:bodyPr>
              <a:lstStyle/>
              <a:p>
                <a:pPr>
                  <a:spcAft>
                    <a:spcPts val="338"/>
                  </a:spcAft>
                </a:pPr>
                <a:r>
                  <a:rPr lang="en-US" sz="2813" b="1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rPr>
                  <a:t>*</a:t>
                </a:r>
              </a:p>
            </p:txBody>
          </p:sp>
          <p:sp>
            <p:nvSpPr>
              <p:cNvPr id="11" name="Down Arrow 10">
                <a:extLst>
                  <a:ext uri="{FF2B5EF4-FFF2-40B4-BE49-F238E27FC236}">
                    <a16:creationId xmlns:a16="http://schemas.microsoft.com/office/drawing/2014/main" id="{BF3E1D32-C0EF-BA48-BD55-0284D82FB2DC}"/>
                  </a:ext>
                </a:extLst>
              </p:cNvPr>
              <p:cNvSpPr/>
              <p:nvPr/>
            </p:nvSpPr>
            <p:spPr>
              <a:xfrm>
                <a:off x="6146668" y="2801036"/>
                <a:ext cx="260812" cy="385567"/>
              </a:xfrm>
              <a:prstGeom prst="downArrow">
                <a:avLst/>
              </a:prstGeom>
              <a:solidFill>
                <a:schemeClr val="accent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1BB2818-5FC5-794F-8D29-DF96480183F9}"/>
              </a:ext>
            </a:extLst>
          </p:cNvPr>
          <p:cNvSpPr txBox="1"/>
          <p:nvPr/>
        </p:nvSpPr>
        <p:spPr>
          <a:xfrm>
            <a:off x="485296" y="4632989"/>
            <a:ext cx="6027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1200" i="1" dirty="0">
                <a:solidFill>
                  <a:schemeClr val="bg1"/>
                </a:solidFill>
                <a:latin typeface="Gulliver"/>
              </a:rPr>
              <a:t>Primary Cardiac Synovial Sarcoma Ji-Gang Wang, MS, and Ning-Ning Li, MD  Ann </a:t>
            </a:r>
            <a:r>
              <a:rPr lang="en-IN" sz="1200" i="1" dirty="0" err="1">
                <a:solidFill>
                  <a:schemeClr val="bg1"/>
                </a:solidFill>
                <a:latin typeface="Gulliver"/>
              </a:rPr>
              <a:t>Thorac</a:t>
            </a:r>
            <a:r>
              <a:rPr lang="en-IN" sz="1200" i="1" dirty="0">
                <a:solidFill>
                  <a:schemeClr val="bg1"/>
                </a:solidFill>
                <a:latin typeface="Gulliver"/>
              </a:rPr>
              <a:t> </a:t>
            </a:r>
            <a:r>
              <a:rPr lang="en-IN" sz="1200" i="1" dirty="0" err="1">
                <a:solidFill>
                  <a:schemeClr val="bg1"/>
                </a:solidFill>
                <a:latin typeface="Gulliver"/>
              </a:rPr>
              <a:t>Surg</a:t>
            </a:r>
            <a:r>
              <a:rPr lang="en-IN" sz="1200" i="1" dirty="0">
                <a:solidFill>
                  <a:schemeClr val="bg1"/>
                </a:solidFill>
                <a:latin typeface="Gulliver"/>
              </a:rPr>
              <a:t> 2013;95:2202–9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1EF740-B7A2-0644-A47E-8ACAC7804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82" y="113647"/>
            <a:ext cx="3016154" cy="5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8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scape with buildings and text&#10;&#10;Description automatically generated">
            <a:extLst>
              <a:ext uri="{FF2B5EF4-FFF2-40B4-BE49-F238E27FC236}">
                <a16:creationId xmlns:a16="http://schemas.microsoft.com/office/drawing/2014/main" id="{716061DE-88DC-E4CE-1175-32BFFE737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73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293</Words>
  <Application>Microsoft Office PowerPoint</Application>
  <PresentationFormat>On-screen Show (16:9)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Gulliver</vt:lpstr>
      <vt:lpstr>Office Theme</vt:lpstr>
      <vt:lpstr>PowerPoint Presentation</vt:lpstr>
      <vt:lpstr>PowerPoint Presentation</vt:lpstr>
      <vt:lpstr>PowerPoint Presentation</vt:lpstr>
      <vt:lpstr>Diagnosis: Cardiac Synovial Sarcoma</vt:lpstr>
      <vt:lpstr>Treatment: Cardiac Synovial Sarcoma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W Revels</dc:creator>
  <cp:lastModifiedBy>Danielle Wagner</cp:lastModifiedBy>
  <cp:revision>58</cp:revision>
  <dcterms:created xsi:type="dcterms:W3CDTF">2021-06-27T20:09:02Z</dcterms:created>
  <dcterms:modified xsi:type="dcterms:W3CDTF">2025-02-27T22:36:27Z</dcterms:modified>
</cp:coreProperties>
</file>