
<file path=[Content_Types].xml><?xml version="1.0" encoding="utf-8"?>
<Types xmlns="http://schemas.openxmlformats.org/package/2006/content-types">
  <Default Extension="jpeg" ContentType="image/jpeg"/>
  <Default Extension="rels" ContentType="application/vnd.openxmlformats-package.relationships+xml"/>
  <Default Extension="tif" ContentType="image/ti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885"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 name="Shape 38"/>
          <p:cNvSpPr>
            <a:spLocks noGrp="1" noRot="1" noChangeAspect="1"/>
          </p:cNvSpPr>
          <p:nvPr>
            <p:ph type="sldImg"/>
          </p:nvPr>
        </p:nvSpPr>
        <p:spPr>
          <a:xfrm>
            <a:off x="1143000" y="685800"/>
            <a:ext cx="4572000" cy="3429000"/>
          </a:xfrm>
          <a:prstGeom prst="rect">
            <a:avLst/>
          </a:prstGeom>
        </p:spPr>
        <p:txBody>
          <a:bodyPr/>
          <a:lstStyle/>
          <a:p>
            <a:endParaRPr/>
          </a:p>
        </p:txBody>
      </p:sp>
      <p:sp>
        <p:nvSpPr>
          <p:cNvPr id="39" name="Shape 3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26646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2" name="Title Text"/>
          <p:cNvSpPr txBox="1">
            <a:spLocks noGrp="1"/>
          </p:cNvSpPr>
          <p:nvPr>
            <p:ph type="title"/>
          </p:nvPr>
        </p:nvSpPr>
        <p:spPr>
          <a:xfrm>
            <a:off x="685800" y="1122362"/>
            <a:ext cx="7772400" cy="2387601"/>
          </a:xfrm>
          <a:prstGeom prst="rect">
            <a:avLst/>
          </a:prstGeom>
          <a:effectLst/>
        </p:spPr>
        <p:txBody>
          <a:bodyPr anchor="b"/>
          <a:lstStyle>
            <a:lvl1pPr>
              <a:defRPr sz="6000">
                <a:solidFill>
                  <a:srgbClr val="000000"/>
                </a:solidFill>
              </a:defRPr>
            </a:lvl1pPr>
          </a:lstStyle>
          <a:p>
            <a:pPr>
              <a:defRPr>
                <a:ln>
                  <a:noFill/>
                </a:ln>
              </a:defRPr>
            </a:pPr>
            <a:r>
              <a:t>Title Text</a:t>
            </a:r>
          </a:p>
        </p:txBody>
      </p:sp>
      <p:sp>
        <p:nvSpPr>
          <p:cNvPr id="13" name="Body Level One…"/>
          <p:cNvSpPr txBox="1">
            <a:spLocks noGrp="1"/>
          </p:cNvSpPr>
          <p:nvPr>
            <p:ph type="body" sz="quarter" idx="1"/>
          </p:nvPr>
        </p:nvSpPr>
        <p:spPr>
          <a:xfrm>
            <a:off x="1143000" y="3602037"/>
            <a:ext cx="6858000" cy="1655763"/>
          </a:xfrm>
          <a:prstGeom prst="rect">
            <a:avLst/>
          </a:prstGeom>
        </p:spPr>
        <p:txBody>
          <a:bodyPr/>
          <a:lstStyle>
            <a:lvl1pPr marL="0" indent="0" algn="ctr">
              <a:tabLst/>
              <a:defRPr sz="2400" b="0">
                <a:solidFill>
                  <a:srgbClr val="000000"/>
                </a:solidFill>
              </a:defRPr>
            </a:lvl1pPr>
            <a:lvl2pPr marL="0" indent="457200" algn="ctr">
              <a:buSzTx/>
              <a:buNone/>
              <a:tabLst/>
              <a:defRPr sz="2400" b="0">
                <a:solidFill>
                  <a:srgbClr val="000000"/>
                </a:solidFill>
              </a:defRPr>
            </a:lvl2pPr>
            <a:lvl3pPr marL="0" indent="914400" algn="ctr">
              <a:buSzTx/>
              <a:buNone/>
              <a:tabLst/>
              <a:defRPr sz="2400" b="0">
                <a:solidFill>
                  <a:srgbClr val="000000"/>
                </a:solidFill>
              </a:defRPr>
            </a:lvl3pPr>
            <a:lvl4pPr marL="0" indent="1371600" algn="ctr">
              <a:buSzTx/>
              <a:buNone/>
              <a:tabLst/>
              <a:defRPr sz="2400" b="0">
                <a:solidFill>
                  <a:srgbClr val="000000"/>
                </a:solidFill>
              </a:defRPr>
            </a:lvl4pPr>
            <a:lvl5pPr marL="0" indent="1828800" algn="ctr">
              <a:buSzTx/>
              <a:buNone/>
              <a:tabLst/>
              <a:defRPr sz="2400" b="0">
                <a:solidFill>
                  <a:srgbClr val="000000"/>
                </a:solidFill>
              </a:defRPr>
            </a:lvl5pPr>
          </a:lstStyle>
          <a:p>
            <a:pPr>
              <a:defRPr>
                <a:ln>
                  <a:noFill/>
                </a:ln>
              </a:defRPr>
            </a:pPr>
            <a:r>
              <a:t>Body Level One</a:t>
            </a:r>
          </a:p>
          <a:p>
            <a:pPr lvl="1">
              <a:defRPr>
                <a:ln>
                  <a:noFill/>
                </a:ln>
              </a:defRPr>
            </a:pPr>
            <a:r>
              <a:t>Body Level Two</a:t>
            </a:r>
          </a:p>
          <a:p>
            <a:pPr lvl="2">
              <a:defRPr>
                <a:ln>
                  <a:noFill/>
                </a:ln>
              </a:defRPr>
            </a:pPr>
            <a:r>
              <a:t>Body Level Three</a:t>
            </a:r>
          </a:p>
          <a:p>
            <a:pPr lvl="3">
              <a:defRPr>
                <a:ln>
                  <a:noFill/>
                </a:ln>
              </a:defRPr>
            </a:pPr>
            <a:r>
              <a:t>Body Level Four</a:t>
            </a:r>
          </a:p>
          <a:p>
            <a:pPr lvl="4">
              <a:defRPr>
                <a:ln>
                  <a:noFill/>
                </a:ln>
              </a:defRPr>
            </a:pPr>
            <a:r>
              <a:t>Body Level Five</a:t>
            </a:r>
          </a:p>
        </p:txBody>
      </p:sp>
      <p:sp>
        <p:nvSpPr>
          <p:cNvPr id="14" name="Slide Number"/>
          <p:cNvSpPr txBox="1">
            <a:spLocks noGrp="1"/>
          </p:cNvSpPr>
          <p:nvPr>
            <p:ph type="sldNum" sz="quarter" idx="2"/>
          </p:nvPr>
        </p:nvSpPr>
        <p:spPr>
          <a:xfrm>
            <a:off x="8256726" y="6414761"/>
            <a:ext cx="258624" cy="24830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1" name="The 50th Anniversary Fantastic Cases In Cardiovascular Imaging. Case##"/>
          <p:cNvSpPr txBox="1">
            <a:spLocks noGrp="1"/>
          </p:cNvSpPr>
          <p:nvPr>
            <p:ph type="title" hasCustomPrompt="1"/>
          </p:nvPr>
        </p:nvSpPr>
        <p:spPr>
          <a:prstGeom prst="rect">
            <a:avLst/>
          </a:prstGeom>
        </p:spPr>
        <p:txBody>
          <a:bodyPr/>
          <a:lstStyle>
            <a:lvl1pPr>
              <a:defRPr b="1">
                <a:solidFill>
                  <a:schemeClr val="bg1"/>
                </a:solidFill>
              </a:defRPr>
            </a:lvl1pPr>
          </a:lstStyle>
          <a:p>
            <a:r>
              <a:rPr lang="en-US" dirty="0"/>
              <a:t>Patient history</a:t>
            </a:r>
            <a:endParaRPr dirty="0"/>
          </a:p>
        </p:txBody>
      </p:sp>
      <p:sp>
        <p:nvSpPr>
          <p:cNvPr id="23" name="Slide Number"/>
          <p:cNvSpPr txBox="1">
            <a:spLocks noGrp="1"/>
          </p:cNvSpPr>
          <p:nvPr>
            <p:ph type="sldNum" sz="quarter" idx="2"/>
          </p:nvPr>
        </p:nvSpPr>
        <p:spPr>
          <a:xfrm>
            <a:off x="384312" y="6171685"/>
            <a:ext cx="4159150" cy="369332"/>
          </a:xfrm>
          <a:prstGeom prst="rect">
            <a:avLst/>
          </a:prstGeom>
        </p:spPr>
        <p:txBody>
          <a:bodyPr/>
          <a:lstStyle>
            <a:lvl1pPr algn="l">
              <a:defRPr sz="1800">
                <a:solidFill>
                  <a:schemeClr val="bg1"/>
                </a:solidFill>
              </a:defRPr>
            </a:lvl1pPr>
          </a:lstStyle>
          <a:p>
            <a:r>
              <a:rPr lang="en-US" dirty="0"/>
              <a:t>FIGURE LEGEND INFORMATION GOES HERE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1_Diagnosis">
    <p:spTree>
      <p:nvGrpSpPr>
        <p:cNvPr id="1" name=""/>
        <p:cNvGrpSpPr/>
        <p:nvPr/>
      </p:nvGrpSpPr>
      <p:grpSpPr>
        <a:xfrm>
          <a:off x="0" y="0"/>
          <a:ext cx="0" cy="0"/>
          <a:chOff x="0" y="0"/>
          <a:chExt cx="0" cy="0"/>
        </a:xfrm>
      </p:grpSpPr>
      <p:sp>
        <p:nvSpPr>
          <p:cNvPr id="30" name="Body Level One…"/>
          <p:cNvSpPr txBox="1">
            <a:spLocks noGrp="1"/>
          </p:cNvSpPr>
          <p:nvPr>
            <p:ph type="body" sz="half" idx="1" hasCustomPrompt="1"/>
          </p:nvPr>
        </p:nvSpPr>
        <p:spPr>
          <a:xfrm>
            <a:off x="623889" y="2849725"/>
            <a:ext cx="7952730" cy="1873196"/>
          </a:xfrm>
          <a:prstGeom prst="rect">
            <a:avLst/>
          </a:prstGeom>
        </p:spPr>
        <p:txBody>
          <a:bodyPr/>
          <a:lstStyle>
            <a:lvl1pPr marL="0" indent="0">
              <a:tabLst/>
              <a:defRPr b="0"/>
            </a:lvl1pPr>
            <a:lvl2pPr marL="0" indent="342892">
              <a:buSzTx/>
              <a:buNone/>
              <a:tabLst/>
              <a:defRPr b="0"/>
            </a:lvl2pPr>
            <a:lvl3pPr marL="0" indent="685782">
              <a:buSzTx/>
              <a:buNone/>
              <a:tabLst/>
              <a:defRPr b="0"/>
            </a:lvl3pPr>
            <a:lvl4pPr marL="0" indent="1028675">
              <a:buSzTx/>
              <a:buNone/>
              <a:tabLst/>
              <a:defRPr b="0"/>
            </a:lvl4pPr>
            <a:lvl5pPr marL="0" indent="1371565">
              <a:buSzTx/>
              <a:buNone/>
              <a:tabLst/>
              <a:defRPr b="0"/>
            </a:lvl5pPr>
          </a:lstStyle>
          <a:p>
            <a:r>
              <a:t>At most one liner/one sentence take-home information, if desired (Calibri 28).</a:t>
            </a:r>
          </a:p>
          <a:p>
            <a:pPr lvl="1"/>
            <a:endParaRPr/>
          </a:p>
          <a:p>
            <a:pPr lvl="2"/>
            <a:endParaRPr/>
          </a:p>
          <a:p>
            <a:pPr lvl="3"/>
            <a:endParaRPr/>
          </a:p>
          <a:p>
            <a:pPr lvl="4"/>
            <a:endParaRPr/>
          </a:p>
        </p:txBody>
      </p:sp>
      <p:sp>
        <p:nvSpPr>
          <p:cNvPr id="31" name="Diagnosis: *Insert text for diagnosis (Calibri 30)."/>
          <p:cNvSpPr txBox="1">
            <a:spLocks noGrp="1"/>
          </p:cNvSpPr>
          <p:nvPr>
            <p:ph type="title" hasCustomPrompt="1"/>
          </p:nvPr>
        </p:nvSpPr>
        <p:spPr>
          <a:xfrm>
            <a:off x="628651" y="1920656"/>
            <a:ext cx="7952730" cy="760406"/>
          </a:xfrm>
          <a:prstGeom prst="rect">
            <a:avLst/>
          </a:prstGeom>
        </p:spPr>
        <p:txBody>
          <a:bodyPr/>
          <a:lstStyle>
            <a:lvl1pPr algn="l">
              <a:defRPr sz="3200"/>
            </a:lvl1pPr>
          </a:lstStyle>
          <a:p>
            <a:r>
              <a:t>Diagnosis: *Insert text for diagnosis (Calibri 30).</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7" descr="Picture 7"/>
          <p:cNvPicPr>
            <a:picLocks noChangeAspect="1"/>
          </p:cNvPicPr>
          <p:nvPr/>
        </p:nvPicPr>
        <p:blipFill>
          <a:blip r:embed="rId5"/>
          <a:stretch>
            <a:fillRect/>
          </a:stretch>
        </p:blipFill>
        <p:spPr>
          <a:xfrm>
            <a:off x="0" y="0"/>
            <a:ext cx="9144000" cy="6858000"/>
          </a:xfrm>
          <a:prstGeom prst="rect">
            <a:avLst/>
          </a:prstGeom>
          <a:ln w="12700">
            <a:miter lim="400000"/>
          </a:ln>
        </p:spPr>
      </p:pic>
      <p:sp>
        <p:nvSpPr>
          <p:cNvPr id="3" name="The 50th Anniversary Fantastic Cases In Cardiovascular Imaging. Case##"/>
          <p:cNvSpPr txBox="1">
            <a:spLocks noGrp="1"/>
          </p:cNvSpPr>
          <p:nvPr>
            <p:ph type="title" hasCustomPrompt="1"/>
          </p:nvPr>
        </p:nvSpPr>
        <p:spPr>
          <a:xfrm>
            <a:off x="384313" y="1166054"/>
            <a:ext cx="8388626" cy="760406"/>
          </a:xfrm>
          <a:prstGeom prst="rect">
            <a:avLst/>
          </a:prstGeom>
          <a:ln w="12700">
            <a:miter lim="400000"/>
          </a:ln>
          <a:effectLst>
            <a:outerShdw blurRad="50800" dist="38100" dir="2700000" rotWithShape="0">
              <a:srgbClr val="000000">
                <a:alpha val="4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The 50th Anniversary Fantastic Cases In Cardiovascular Imaging. Case##</a:t>
            </a:r>
          </a:p>
        </p:txBody>
      </p:sp>
      <p:sp>
        <p:nvSpPr>
          <p:cNvPr id="4" name="Body Level One…"/>
          <p:cNvSpPr txBox="1">
            <a:spLocks noGrp="1"/>
          </p:cNvSpPr>
          <p:nvPr>
            <p:ph type="body" idx="1" hasCustomPrompt="1"/>
          </p:nvPr>
        </p:nvSpPr>
        <p:spPr>
          <a:xfrm>
            <a:off x="628651" y="2000332"/>
            <a:ext cx="7952730" cy="5979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History:  *Insert brief case history (Calibri 28).</a:t>
            </a:r>
          </a:p>
          <a:p>
            <a:pPr lvl="1"/>
            <a:endParaRPr/>
          </a:p>
          <a:p>
            <a:pPr lvl="2"/>
            <a:endParaRPr/>
          </a:p>
          <a:p>
            <a:pPr lvl="3"/>
            <a:endParaRPr/>
          </a:p>
          <a:p>
            <a:pPr lvl="4"/>
            <a:endParaRPr/>
          </a:p>
        </p:txBody>
      </p:sp>
      <p:sp>
        <p:nvSpPr>
          <p:cNvPr id="5" name="Slide Number"/>
          <p:cNvSpPr txBox="1">
            <a:spLocks noGrp="1"/>
          </p:cNvSpPr>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med"/>
  <p:txStyles>
    <p:titleStyle>
      <a:lvl1pPr marL="0" marR="0" indent="0" algn="ctr" defTabSz="914400" rtl="0" latinLnBrk="0">
        <a:lnSpc>
          <a:spcPct val="90000"/>
        </a:lnSpc>
        <a:spcBef>
          <a:spcPts val="0"/>
        </a:spcBef>
        <a:spcAft>
          <a:spcPts val="0"/>
        </a:spcAft>
        <a:buClrTx/>
        <a:buSzTx/>
        <a:buFontTx/>
        <a:buNone/>
        <a:tabLst/>
        <a:defRPr sz="3600" b="0" i="0" u="none" strike="noStrike" cap="none" spc="0" baseline="0">
          <a:ln w="9525" cap="flat">
            <a:solidFill>
              <a:srgbClr val="000000"/>
            </a:solidFill>
            <a:prstDash val="solid"/>
            <a:round/>
          </a:ln>
          <a:solidFill>
            <a:schemeClr val="accent4"/>
          </a:solidFill>
          <a:uFillTx/>
          <a:latin typeface="Calibri Light"/>
          <a:ea typeface="Calibri Light"/>
          <a:cs typeface="Calibri Light"/>
          <a:sym typeface="Calibri Light"/>
        </a:defRPr>
      </a:lvl1pPr>
      <a:lvl2pPr marL="0" marR="0" indent="0" algn="ctr" defTabSz="914400" rtl="0" latinLnBrk="0">
        <a:lnSpc>
          <a:spcPct val="90000"/>
        </a:lnSpc>
        <a:spcBef>
          <a:spcPts val="0"/>
        </a:spcBef>
        <a:spcAft>
          <a:spcPts val="0"/>
        </a:spcAft>
        <a:buClrTx/>
        <a:buSzTx/>
        <a:buFontTx/>
        <a:buNone/>
        <a:tabLst/>
        <a:defRPr sz="3600" b="0" i="0" u="none" strike="noStrike" cap="none" spc="0" baseline="0">
          <a:ln w="9525" cap="flat">
            <a:solidFill>
              <a:srgbClr val="000000"/>
            </a:solidFill>
            <a:prstDash val="solid"/>
            <a:round/>
          </a:ln>
          <a:solidFill>
            <a:schemeClr val="accent4"/>
          </a:solidFill>
          <a:uFillTx/>
          <a:latin typeface="Calibri Light"/>
          <a:ea typeface="Calibri Light"/>
          <a:cs typeface="Calibri Light"/>
          <a:sym typeface="Calibri Light"/>
        </a:defRPr>
      </a:lvl2pPr>
      <a:lvl3pPr marL="0" marR="0" indent="0" algn="ctr" defTabSz="914400" rtl="0" latinLnBrk="0">
        <a:lnSpc>
          <a:spcPct val="90000"/>
        </a:lnSpc>
        <a:spcBef>
          <a:spcPts val="0"/>
        </a:spcBef>
        <a:spcAft>
          <a:spcPts val="0"/>
        </a:spcAft>
        <a:buClrTx/>
        <a:buSzTx/>
        <a:buFontTx/>
        <a:buNone/>
        <a:tabLst/>
        <a:defRPr sz="3600" b="0" i="0" u="none" strike="noStrike" cap="none" spc="0" baseline="0">
          <a:ln w="9525" cap="flat">
            <a:solidFill>
              <a:srgbClr val="000000"/>
            </a:solidFill>
            <a:prstDash val="solid"/>
            <a:round/>
          </a:ln>
          <a:solidFill>
            <a:schemeClr val="accent4"/>
          </a:solidFill>
          <a:uFillTx/>
          <a:latin typeface="Calibri Light"/>
          <a:ea typeface="Calibri Light"/>
          <a:cs typeface="Calibri Light"/>
          <a:sym typeface="Calibri Light"/>
        </a:defRPr>
      </a:lvl3pPr>
      <a:lvl4pPr marL="0" marR="0" indent="0" algn="ctr" defTabSz="914400" rtl="0" latinLnBrk="0">
        <a:lnSpc>
          <a:spcPct val="90000"/>
        </a:lnSpc>
        <a:spcBef>
          <a:spcPts val="0"/>
        </a:spcBef>
        <a:spcAft>
          <a:spcPts val="0"/>
        </a:spcAft>
        <a:buClrTx/>
        <a:buSzTx/>
        <a:buFontTx/>
        <a:buNone/>
        <a:tabLst/>
        <a:defRPr sz="3600" b="0" i="0" u="none" strike="noStrike" cap="none" spc="0" baseline="0">
          <a:ln w="9525" cap="flat">
            <a:solidFill>
              <a:srgbClr val="000000"/>
            </a:solidFill>
            <a:prstDash val="solid"/>
            <a:round/>
          </a:ln>
          <a:solidFill>
            <a:schemeClr val="accent4"/>
          </a:solidFill>
          <a:uFillTx/>
          <a:latin typeface="Calibri Light"/>
          <a:ea typeface="Calibri Light"/>
          <a:cs typeface="Calibri Light"/>
          <a:sym typeface="Calibri Light"/>
        </a:defRPr>
      </a:lvl4pPr>
      <a:lvl5pPr marL="0" marR="0" indent="0" algn="ctr" defTabSz="914400" rtl="0" latinLnBrk="0">
        <a:lnSpc>
          <a:spcPct val="90000"/>
        </a:lnSpc>
        <a:spcBef>
          <a:spcPts val="0"/>
        </a:spcBef>
        <a:spcAft>
          <a:spcPts val="0"/>
        </a:spcAft>
        <a:buClrTx/>
        <a:buSzTx/>
        <a:buFontTx/>
        <a:buNone/>
        <a:tabLst/>
        <a:defRPr sz="3600" b="0" i="0" u="none" strike="noStrike" cap="none" spc="0" baseline="0">
          <a:ln w="9525" cap="flat">
            <a:solidFill>
              <a:srgbClr val="000000"/>
            </a:solidFill>
            <a:prstDash val="solid"/>
            <a:round/>
          </a:ln>
          <a:solidFill>
            <a:schemeClr val="accent4"/>
          </a:solidFill>
          <a:uFillTx/>
          <a:latin typeface="Calibri Light"/>
          <a:ea typeface="Calibri Light"/>
          <a:cs typeface="Calibri Light"/>
          <a:sym typeface="Calibri Light"/>
        </a:defRPr>
      </a:lvl5pPr>
      <a:lvl6pPr marL="0" marR="0" indent="0" algn="ctr" defTabSz="914400" rtl="0" latinLnBrk="0">
        <a:lnSpc>
          <a:spcPct val="90000"/>
        </a:lnSpc>
        <a:spcBef>
          <a:spcPts val="0"/>
        </a:spcBef>
        <a:spcAft>
          <a:spcPts val="0"/>
        </a:spcAft>
        <a:buClrTx/>
        <a:buSzTx/>
        <a:buFontTx/>
        <a:buNone/>
        <a:tabLst/>
        <a:defRPr sz="3600" b="0" i="0" u="none" strike="noStrike" cap="none" spc="0" baseline="0">
          <a:ln w="9525" cap="flat">
            <a:solidFill>
              <a:srgbClr val="000000"/>
            </a:solidFill>
            <a:prstDash val="solid"/>
            <a:round/>
          </a:ln>
          <a:solidFill>
            <a:schemeClr val="accent4"/>
          </a:solidFill>
          <a:uFillTx/>
          <a:latin typeface="Calibri Light"/>
          <a:ea typeface="Calibri Light"/>
          <a:cs typeface="Calibri Light"/>
          <a:sym typeface="Calibri Light"/>
        </a:defRPr>
      </a:lvl6pPr>
      <a:lvl7pPr marL="0" marR="0" indent="0" algn="ctr" defTabSz="914400" rtl="0" latinLnBrk="0">
        <a:lnSpc>
          <a:spcPct val="90000"/>
        </a:lnSpc>
        <a:spcBef>
          <a:spcPts val="0"/>
        </a:spcBef>
        <a:spcAft>
          <a:spcPts val="0"/>
        </a:spcAft>
        <a:buClrTx/>
        <a:buSzTx/>
        <a:buFontTx/>
        <a:buNone/>
        <a:tabLst/>
        <a:defRPr sz="3600" b="0" i="0" u="none" strike="noStrike" cap="none" spc="0" baseline="0">
          <a:ln w="9525" cap="flat">
            <a:solidFill>
              <a:srgbClr val="000000"/>
            </a:solidFill>
            <a:prstDash val="solid"/>
            <a:round/>
          </a:ln>
          <a:solidFill>
            <a:schemeClr val="accent4"/>
          </a:solidFill>
          <a:uFillTx/>
          <a:latin typeface="Calibri Light"/>
          <a:ea typeface="Calibri Light"/>
          <a:cs typeface="Calibri Light"/>
          <a:sym typeface="Calibri Light"/>
        </a:defRPr>
      </a:lvl7pPr>
      <a:lvl8pPr marL="0" marR="0" indent="0" algn="ctr" defTabSz="914400" rtl="0" latinLnBrk="0">
        <a:lnSpc>
          <a:spcPct val="90000"/>
        </a:lnSpc>
        <a:spcBef>
          <a:spcPts val="0"/>
        </a:spcBef>
        <a:spcAft>
          <a:spcPts val="0"/>
        </a:spcAft>
        <a:buClrTx/>
        <a:buSzTx/>
        <a:buFontTx/>
        <a:buNone/>
        <a:tabLst/>
        <a:defRPr sz="3600" b="0" i="0" u="none" strike="noStrike" cap="none" spc="0" baseline="0">
          <a:ln w="9525" cap="flat">
            <a:solidFill>
              <a:srgbClr val="000000"/>
            </a:solidFill>
            <a:prstDash val="solid"/>
            <a:round/>
          </a:ln>
          <a:solidFill>
            <a:schemeClr val="accent4"/>
          </a:solidFill>
          <a:uFillTx/>
          <a:latin typeface="Calibri Light"/>
          <a:ea typeface="Calibri Light"/>
          <a:cs typeface="Calibri Light"/>
          <a:sym typeface="Calibri Light"/>
        </a:defRPr>
      </a:lvl8pPr>
      <a:lvl9pPr marL="0" marR="0" indent="0" algn="ctr" defTabSz="914400" rtl="0" latinLnBrk="0">
        <a:lnSpc>
          <a:spcPct val="90000"/>
        </a:lnSpc>
        <a:spcBef>
          <a:spcPts val="0"/>
        </a:spcBef>
        <a:spcAft>
          <a:spcPts val="0"/>
        </a:spcAft>
        <a:buClrTx/>
        <a:buSzTx/>
        <a:buFontTx/>
        <a:buNone/>
        <a:tabLst/>
        <a:defRPr sz="3600" b="0" i="0" u="none" strike="noStrike" cap="none" spc="0" baseline="0">
          <a:ln w="9525" cap="flat">
            <a:solidFill>
              <a:srgbClr val="000000"/>
            </a:solidFill>
            <a:prstDash val="solid"/>
            <a:round/>
          </a:ln>
          <a:solidFill>
            <a:schemeClr val="accent4"/>
          </a:solidFill>
          <a:uFillTx/>
          <a:latin typeface="Calibri Light"/>
          <a:ea typeface="Calibri Light"/>
          <a:cs typeface="Calibri Light"/>
          <a:sym typeface="Calibri Light"/>
        </a:defRPr>
      </a:lvl9pPr>
    </p:titleStyle>
    <p:bodyStyle>
      <a:lvl1pPr marL="859630" marR="0" indent="-859630" algn="l" defTabSz="914400" rtl="0" latinLnBrk="0">
        <a:lnSpc>
          <a:spcPct val="90000"/>
        </a:lnSpc>
        <a:spcBef>
          <a:spcPts val="1000"/>
        </a:spcBef>
        <a:spcAft>
          <a:spcPts val="0"/>
        </a:spcAft>
        <a:buClrTx/>
        <a:buSzTx/>
        <a:buFontTx/>
        <a:buNone/>
        <a:tabLst>
          <a:tab pos="850900" algn="l"/>
        </a:tabLst>
        <a:defRPr sz="2800" b="1" i="0" u="none" strike="noStrike" cap="none" spc="0" baseline="0">
          <a:ln w="9525" cap="flat">
            <a:solidFill>
              <a:srgbClr val="000000"/>
            </a:solidFill>
            <a:prstDash val="solid"/>
            <a:round/>
          </a:ln>
          <a:solidFill>
            <a:srgbClr val="FFFFFF"/>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Tx/>
        <a:buChar char="•"/>
        <a:tabLst>
          <a:tab pos="850900" algn="l"/>
        </a:tabLst>
        <a:defRPr sz="2800" b="1" i="0" u="none" strike="noStrike" cap="none" spc="0" baseline="0">
          <a:ln w="9525" cap="flat">
            <a:solidFill>
              <a:srgbClr val="000000"/>
            </a:solidFill>
            <a:prstDash val="solid"/>
            <a:round/>
          </a:ln>
          <a:solidFill>
            <a:srgbClr val="FFFFFF"/>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Tx/>
        <a:buChar char="•"/>
        <a:tabLst>
          <a:tab pos="850900" algn="l"/>
        </a:tabLst>
        <a:defRPr sz="2800" b="1" i="0" u="none" strike="noStrike" cap="none" spc="0" baseline="0">
          <a:ln w="9525" cap="flat">
            <a:solidFill>
              <a:srgbClr val="000000"/>
            </a:solidFill>
            <a:prstDash val="solid"/>
            <a:round/>
          </a:ln>
          <a:solidFill>
            <a:srgbClr val="FFFFFF"/>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Tx/>
        <a:buChar char="•"/>
        <a:tabLst>
          <a:tab pos="850900" algn="l"/>
        </a:tabLst>
        <a:defRPr sz="2800" b="1" i="0" u="none" strike="noStrike" cap="none" spc="0" baseline="0">
          <a:ln w="9525" cap="flat">
            <a:solidFill>
              <a:srgbClr val="000000"/>
            </a:solidFill>
            <a:prstDash val="solid"/>
            <a:round/>
          </a:ln>
          <a:solidFill>
            <a:srgbClr val="FFFFFF"/>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Tx/>
        <a:buChar char="•"/>
        <a:tabLst>
          <a:tab pos="850900" algn="l"/>
        </a:tabLst>
        <a:defRPr sz="2800" b="1" i="0" u="none" strike="noStrike" cap="none" spc="0" baseline="0">
          <a:ln w="9525" cap="flat">
            <a:solidFill>
              <a:srgbClr val="000000"/>
            </a:solidFill>
            <a:prstDash val="solid"/>
            <a:round/>
          </a:ln>
          <a:solidFill>
            <a:srgbClr val="FFFFFF"/>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Tx/>
        <a:buChar char="•"/>
        <a:tabLst>
          <a:tab pos="850900" algn="l"/>
        </a:tabLst>
        <a:defRPr sz="2800" b="1" i="0" u="none" strike="noStrike" cap="none" spc="0" baseline="0">
          <a:ln w="9525" cap="flat">
            <a:solidFill>
              <a:srgbClr val="000000"/>
            </a:solidFill>
            <a:prstDash val="solid"/>
            <a:round/>
          </a:ln>
          <a:solidFill>
            <a:srgbClr val="FFFFFF"/>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Tx/>
        <a:buChar char="•"/>
        <a:tabLst>
          <a:tab pos="850900" algn="l"/>
        </a:tabLst>
        <a:defRPr sz="2800" b="1" i="0" u="none" strike="noStrike" cap="none" spc="0" baseline="0">
          <a:ln w="9525" cap="flat">
            <a:solidFill>
              <a:srgbClr val="000000"/>
            </a:solidFill>
            <a:prstDash val="solid"/>
            <a:round/>
          </a:ln>
          <a:solidFill>
            <a:srgbClr val="FFFFFF"/>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Tx/>
        <a:buChar char="•"/>
        <a:tabLst>
          <a:tab pos="850900" algn="l"/>
        </a:tabLst>
        <a:defRPr sz="2800" b="1" i="0" u="none" strike="noStrike" cap="none" spc="0" baseline="0">
          <a:ln w="9525" cap="flat">
            <a:solidFill>
              <a:srgbClr val="000000"/>
            </a:solidFill>
            <a:prstDash val="solid"/>
            <a:round/>
          </a:ln>
          <a:solidFill>
            <a:srgbClr val="FFFFFF"/>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Tx/>
        <a:buChar char="•"/>
        <a:tabLst>
          <a:tab pos="850900" algn="l"/>
        </a:tabLst>
        <a:defRPr sz="2800" b="1" i="0" u="none" strike="noStrike" cap="none" spc="0" baseline="0">
          <a:ln w="9525" cap="flat">
            <a:solidFill>
              <a:srgbClr val="000000"/>
            </a:solidFill>
            <a:prstDash val="solid"/>
            <a:round/>
          </a:ln>
          <a:solidFill>
            <a:srgbClr val="FFFFFF"/>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tif"/><Relationship Id="rId5" Type="http://schemas.openxmlformats.org/officeDocument/2006/relationships/image" Target="../media/image4.tif"/><Relationship Id="rId4" Type="http://schemas.openxmlformats.org/officeDocument/2006/relationships/image" Target="../media/image3.tif"/></Relationships>
</file>

<file path=ppt/slides/_rels/slide2.xml.rels><?xml version="1.0" encoding="UTF-8" standalone="yes"?>
<Relationships xmlns="http://schemas.openxmlformats.org/package/2006/relationships"><Relationship Id="rId3" Type="http://schemas.openxmlformats.org/officeDocument/2006/relationships/image" Target="../media/image5.tif"/><Relationship Id="rId2" Type="http://schemas.openxmlformats.org/officeDocument/2006/relationships/image" Target="../media/image4.ti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BECE54D-62E0-BB9E-F03A-943268516D96}"/>
              </a:ext>
            </a:extLst>
          </p:cNvPr>
          <p:cNvSpPr>
            <a:spLocks noGrp="1"/>
          </p:cNvSpPr>
          <p:nvPr>
            <p:ph type="title"/>
          </p:nvPr>
        </p:nvSpPr>
        <p:spPr/>
        <p:txBody>
          <a:bodyPr>
            <a:normAutofit fontScale="90000"/>
          </a:bodyPr>
          <a:lstStyle/>
          <a:p>
            <a:r>
              <a:rPr lang="en-US" sz="3600" b="0" dirty="0"/>
              <a:t>36-year-old female with dyspnea and </a:t>
            </a:r>
            <a:br>
              <a:rPr lang="en-US" sz="3600" b="0" dirty="0"/>
            </a:br>
            <a:r>
              <a:rPr lang="en-US" sz="3600" b="0" dirty="0"/>
              <a:t>abnormal TTE</a:t>
            </a:r>
            <a:endParaRPr lang="en-US" dirty="0"/>
          </a:p>
        </p:txBody>
      </p:sp>
      <p:sp>
        <p:nvSpPr>
          <p:cNvPr id="5" name="Content Placeholder 2">
            <a:extLst>
              <a:ext uri="{FF2B5EF4-FFF2-40B4-BE49-F238E27FC236}">
                <a16:creationId xmlns:a16="http://schemas.microsoft.com/office/drawing/2014/main" id="{6E281AA0-CF69-7765-7830-A66B2E303391}"/>
              </a:ext>
            </a:extLst>
          </p:cNvPr>
          <p:cNvSpPr txBox="1"/>
          <p:nvPr/>
        </p:nvSpPr>
        <p:spPr>
          <a:xfrm>
            <a:off x="384313" y="5284148"/>
            <a:ext cx="8792184" cy="7471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marL="859155" indent="-859155" defTabSz="914400">
              <a:lnSpc>
                <a:spcPct val="90000"/>
              </a:lnSpc>
              <a:spcBef>
                <a:spcPts val="1000"/>
              </a:spcBef>
              <a:tabLst>
                <a:tab pos="850900" algn="l"/>
              </a:tabLst>
              <a:defRPr sz="2000" b="1">
                <a:ln w="9525" cap="flat">
                  <a:solidFill>
                    <a:srgbClr val="000000"/>
                  </a:solidFill>
                  <a:prstDash val="solid"/>
                  <a:round/>
                </a:ln>
                <a:solidFill>
                  <a:srgbClr val="FFFFFF"/>
                </a:solidFill>
              </a:defRPr>
            </a:pPr>
            <a:r>
              <a:rPr dirty="0"/>
              <a:t>                                               Cardiac MR Short Axis Views</a:t>
            </a:r>
          </a:p>
          <a:p>
            <a:pPr marL="859155" indent="-859155" defTabSz="914400">
              <a:lnSpc>
                <a:spcPct val="90000"/>
              </a:lnSpc>
              <a:spcBef>
                <a:spcPts val="1000"/>
              </a:spcBef>
              <a:tabLst>
                <a:tab pos="850900" algn="l"/>
              </a:tabLst>
              <a:defRPr sz="2000" b="1">
                <a:ln w="9525" cap="flat">
                  <a:solidFill>
                    <a:srgbClr val="000000"/>
                  </a:solidFill>
                  <a:prstDash val="solid"/>
                  <a:round/>
                </a:ln>
                <a:solidFill>
                  <a:srgbClr val="FFFFFF"/>
                </a:solidFill>
              </a:defRPr>
            </a:pPr>
            <a:r>
              <a:rPr dirty="0"/>
              <a:t>     (A) SSFP                  (B) T1 Weighted          (C) T2 Weighted         (D)Post Contrast</a:t>
            </a:r>
          </a:p>
        </p:txBody>
      </p:sp>
      <p:pic>
        <p:nvPicPr>
          <p:cNvPr id="6" name="Picture 13" descr="Picture 13">
            <a:extLst>
              <a:ext uri="{FF2B5EF4-FFF2-40B4-BE49-F238E27FC236}">
                <a16:creationId xmlns:a16="http://schemas.microsoft.com/office/drawing/2014/main" id="{86171A82-DA96-0F42-0F66-8A796E781F15}"/>
              </a:ext>
            </a:extLst>
          </p:cNvPr>
          <p:cNvPicPr>
            <a:picLocks noChangeAspect="1"/>
          </p:cNvPicPr>
          <p:nvPr/>
        </p:nvPicPr>
        <p:blipFill>
          <a:blip r:embed="rId3"/>
          <a:stretch>
            <a:fillRect/>
          </a:stretch>
        </p:blipFill>
        <p:spPr>
          <a:xfrm>
            <a:off x="214951" y="2484447"/>
            <a:ext cx="2174252" cy="2265281"/>
          </a:xfrm>
          <a:prstGeom prst="rect">
            <a:avLst/>
          </a:prstGeom>
          <a:ln w="12700">
            <a:miter lim="400000"/>
          </a:ln>
        </p:spPr>
      </p:pic>
      <p:pic>
        <p:nvPicPr>
          <p:cNvPr id="7" name="Picture 14" descr="Picture 14">
            <a:extLst>
              <a:ext uri="{FF2B5EF4-FFF2-40B4-BE49-F238E27FC236}">
                <a16:creationId xmlns:a16="http://schemas.microsoft.com/office/drawing/2014/main" id="{78086D87-5674-2290-1040-B9D78D388143}"/>
              </a:ext>
            </a:extLst>
          </p:cNvPr>
          <p:cNvPicPr>
            <a:picLocks noChangeAspect="1"/>
          </p:cNvPicPr>
          <p:nvPr/>
        </p:nvPicPr>
        <p:blipFill>
          <a:blip r:embed="rId4"/>
          <a:stretch>
            <a:fillRect/>
          </a:stretch>
        </p:blipFill>
        <p:spPr>
          <a:xfrm>
            <a:off x="2445568" y="2485479"/>
            <a:ext cx="2190750" cy="2263219"/>
          </a:xfrm>
          <a:prstGeom prst="rect">
            <a:avLst/>
          </a:prstGeom>
          <a:ln w="12700">
            <a:miter lim="400000"/>
          </a:ln>
        </p:spPr>
      </p:pic>
      <p:pic>
        <p:nvPicPr>
          <p:cNvPr id="8" name="Picture 15" descr="Picture 15">
            <a:extLst>
              <a:ext uri="{FF2B5EF4-FFF2-40B4-BE49-F238E27FC236}">
                <a16:creationId xmlns:a16="http://schemas.microsoft.com/office/drawing/2014/main" id="{9BFF617A-9285-4D8B-558B-460E44A9EB41}"/>
              </a:ext>
            </a:extLst>
          </p:cNvPr>
          <p:cNvPicPr>
            <a:picLocks noChangeAspect="1"/>
          </p:cNvPicPr>
          <p:nvPr/>
        </p:nvPicPr>
        <p:blipFill>
          <a:blip r:embed="rId5"/>
          <a:stretch>
            <a:fillRect/>
          </a:stretch>
        </p:blipFill>
        <p:spPr>
          <a:xfrm>
            <a:off x="4742810" y="2479930"/>
            <a:ext cx="2062211" cy="2250748"/>
          </a:xfrm>
          <a:prstGeom prst="rect">
            <a:avLst/>
          </a:prstGeom>
          <a:ln w="12700">
            <a:miter lim="400000"/>
          </a:ln>
        </p:spPr>
      </p:pic>
      <p:pic>
        <p:nvPicPr>
          <p:cNvPr id="9" name="Picture 16" descr="Picture 16">
            <a:extLst>
              <a:ext uri="{FF2B5EF4-FFF2-40B4-BE49-F238E27FC236}">
                <a16:creationId xmlns:a16="http://schemas.microsoft.com/office/drawing/2014/main" id="{0C9B0620-C5DB-804F-F8E7-DCAEB53ABB24}"/>
              </a:ext>
            </a:extLst>
          </p:cNvPr>
          <p:cNvPicPr>
            <a:picLocks noChangeAspect="1"/>
          </p:cNvPicPr>
          <p:nvPr/>
        </p:nvPicPr>
        <p:blipFill>
          <a:blip r:embed="rId6"/>
          <a:stretch>
            <a:fillRect/>
          </a:stretch>
        </p:blipFill>
        <p:spPr>
          <a:xfrm>
            <a:off x="6944069" y="2482189"/>
            <a:ext cx="2066728" cy="2269797"/>
          </a:xfrm>
          <a:prstGeom prst="rect">
            <a:avLst/>
          </a:prstGeom>
          <a:ln w="12700">
            <a:miter lim="400000"/>
          </a:ln>
        </p:spPr>
      </p:pic>
      <p:sp>
        <p:nvSpPr>
          <p:cNvPr id="10" name="TextBox 16">
            <a:extLst>
              <a:ext uri="{FF2B5EF4-FFF2-40B4-BE49-F238E27FC236}">
                <a16:creationId xmlns:a16="http://schemas.microsoft.com/office/drawing/2014/main" id="{59A0E957-8DFE-5626-31CA-FB575D8955F7}"/>
              </a:ext>
            </a:extLst>
          </p:cNvPr>
          <p:cNvSpPr txBox="1"/>
          <p:nvPr/>
        </p:nvSpPr>
        <p:spPr>
          <a:xfrm>
            <a:off x="1172223" y="4778532"/>
            <a:ext cx="271494" cy="340183"/>
          </a:xfrm>
          <a:prstGeom prst="rect">
            <a:avLst/>
          </a:prstGeom>
          <a:ln w="12700">
            <a:miter lim="400000"/>
          </a:ln>
          <a:effectLst>
            <a:outerShdw blurRad="50800" dist="38100" dir="2700000" rotWithShape="0">
              <a:srgbClr val="000000">
                <a:alpha val="4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defRPr sz="2000" b="1">
                <a:ln w="9525" cap="flat">
                  <a:solidFill>
                    <a:srgbClr val="000000"/>
                  </a:solidFill>
                  <a:prstDash val="solid"/>
                  <a:round/>
                </a:ln>
                <a:solidFill>
                  <a:srgbClr val="FFFFFF"/>
                </a:solidFill>
              </a:defRPr>
            </a:lvl1pPr>
          </a:lstStyle>
          <a:p>
            <a:r>
              <a:t>A</a:t>
            </a:r>
          </a:p>
        </p:txBody>
      </p:sp>
      <p:sp>
        <p:nvSpPr>
          <p:cNvPr id="11" name="TextBox 17">
            <a:extLst>
              <a:ext uri="{FF2B5EF4-FFF2-40B4-BE49-F238E27FC236}">
                <a16:creationId xmlns:a16="http://schemas.microsoft.com/office/drawing/2014/main" id="{9C2D24B3-0A44-97A9-BA2A-916E1ED45B6F}"/>
              </a:ext>
            </a:extLst>
          </p:cNvPr>
          <p:cNvSpPr txBox="1"/>
          <p:nvPr/>
        </p:nvSpPr>
        <p:spPr>
          <a:xfrm>
            <a:off x="3294726" y="4673954"/>
            <a:ext cx="259710" cy="340182"/>
          </a:xfrm>
          <a:prstGeom prst="rect">
            <a:avLst/>
          </a:prstGeom>
          <a:ln w="12700">
            <a:miter lim="400000"/>
          </a:ln>
          <a:effectLst>
            <a:outerShdw blurRad="50800" dist="38100" dir="2700000" rotWithShape="0">
              <a:srgbClr val="000000">
                <a:alpha val="4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defRPr sz="2000" b="1">
                <a:ln w="9525" cap="flat">
                  <a:solidFill>
                    <a:srgbClr val="000000"/>
                  </a:solidFill>
                  <a:prstDash val="solid"/>
                  <a:round/>
                </a:ln>
                <a:solidFill>
                  <a:srgbClr val="FFFFFF"/>
                </a:solidFill>
              </a:defRPr>
            </a:lvl1pPr>
          </a:lstStyle>
          <a:p>
            <a:r>
              <a:t>B</a:t>
            </a:r>
          </a:p>
        </p:txBody>
      </p:sp>
      <p:sp>
        <p:nvSpPr>
          <p:cNvPr id="12" name="TextBox 18">
            <a:extLst>
              <a:ext uri="{FF2B5EF4-FFF2-40B4-BE49-F238E27FC236}">
                <a16:creationId xmlns:a16="http://schemas.microsoft.com/office/drawing/2014/main" id="{7261BBB1-BB71-E214-B104-E95939E71E2E}"/>
              </a:ext>
            </a:extLst>
          </p:cNvPr>
          <p:cNvSpPr txBox="1"/>
          <p:nvPr/>
        </p:nvSpPr>
        <p:spPr>
          <a:xfrm>
            <a:off x="5711818" y="4781479"/>
            <a:ext cx="259710" cy="340182"/>
          </a:xfrm>
          <a:prstGeom prst="rect">
            <a:avLst/>
          </a:prstGeom>
          <a:ln w="12700">
            <a:miter lim="400000"/>
          </a:ln>
          <a:effectLst>
            <a:outerShdw blurRad="50800" dist="38100" dir="2700000" rotWithShape="0">
              <a:srgbClr val="000000">
                <a:alpha val="4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defRPr sz="2000" b="1">
                <a:ln w="9525" cap="flat">
                  <a:solidFill>
                    <a:srgbClr val="000000"/>
                  </a:solidFill>
                  <a:prstDash val="solid"/>
                  <a:round/>
                </a:ln>
                <a:solidFill>
                  <a:srgbClr val="FFFFFF"/>
                </a:solidFill>
              </a:defRPr>
            </a:lvl1pPr>
          </a:lstStyle>
          <a:p>
            <a:r>
              <a:t>C</a:t>
            </a:r>
          </a:p>
        </p:txBody>
      </p:sp>
      <p:sp>
        <p:nvSpPr>
          <p:cNvPr id="13" name="TextBox 19">
            <a:extLst>
              <a:ext uri="{FF2B5EF4-FFF2-40B4-BE49-F238E27FC236}">
                <a16:creationId xmlns:a16="http://schemas.microsoft.com/office/drawing/2014/main" id="{3A6C0A75-26DA-3083-5C8A-E38EC6DBE746}"/>
              </a:ext>
            </a:extLst>
          </p:cNvPr>
          <p:cNvSpPr txBox="1"/>
          <p:nvPr/>
        </p:nvSpPr>
        <p:spPr>
          <a:xfrm>
            <a:off x="8081774" y="4782952"/>
            <a:ext cx="259709" cy="340182"/>
          </a:xfrm>
          <a:prstGeom prst="rect">
            <a:avLst/>
          </a:prstGeom>
          <a:ln w="12700">
            <a:miter lim="400000"/>
          </a:ln>
          <a:effectLst>
            <a:outerShdw blurRad="50800" dist="38100" dir="2700000" rotWithShape="0">
              <a:srgbClr val="000000">
                <a:alpha val="4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defRPr sz="2000" b="1">
                <a:ln w="9525" cap="flat">
                  <a:solidFill>
                    <a:srgbClr val="000000"/>
                  </a:solidFill>
                  <a:prstDash val="solid"/>
                  <a:round/>
                </a:ln>
                <a:solidFill>
                  <a:srgbClr val="FFFFFF"/>
                </a:solidFill>
              </a:defRPr>
            </a:lvl1pPr>
          </a:lstStyle>
          <a:p>
            <a:r>
              <a:t>D</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 Placeholder 1"/>
          <p:cNvSpPr txBox="1">
            <a:spLocks noGrp="1"/>
          </p:cNvSpPr>
          <p:nvPr>
            <p:ph type="body" sz="half" idx="1"/>
          </p:nvPr>
        </p:nvSpPr>
        <p:spPr>
          <a:xfrm>
            <a:off x="623889" y="2381639"/>
            <a:ext cx="4089625" cy="2301486"/>
          </a:xfrm>
          <a:prstGeom prst="rect">
            <a:avLst/>
          </a:prstGeom>
        </p:spPr>
        <p:txBody>
          <a:bodyPr>
            <a:normAutofit fontScale="92500" lnSpcReduction="20000"/>
          </a:bodyPr>
          <a:lstStyle>
            <a:lvl1pPr>
              <a:lnSpc>
                <a:spcPct val="81000"/>
              </a:lnSpc>
              <a:defRPr sz="2500" b="1"/>
            </a:lvl1pPr>
          </a:lstStyle>
          <a:p>
            <a:r>
              <a:rPr lang="en-US" dirty="0"/>
              <a:t>Cardiac Fibromas are rare and benign tumors which are seen in young adults. T1 weighted MR demonstrates isointense signal and T2 weighted MR demonstrates low intensity signal. After IV contrast administration, they demonstrate uniform diffuse hyperenhancement.</a:t>
            </a:r>
          </a:p>
        </p:txBody>
      </p:sp>
      <p:sp>
        <p:nvSpPr>
          <p:cNvPr id="54" name="Title 2"/>
          <p:cNvSpPr txBox="1">
            <a:spLocks noGrp="1"/>
          </p:cNvSpPr>
          <p:nvPr>
            <p:ph type="title"/>
          </p:nvPr>
        </p:nvSpPr>
        <p:spPr>
          <a:xfrm>
            <a:off x="628650" y="1414470"/>
            <a:ext cx="7952731" cy="760406"/>
          </a:xfrm>
          <a:prstGeom prst="rect">
            <a:avLst/>
          </a:prstGeom>
        </p:spPr>
        <p:txBody>
          <a:bodyPr/>
          <a:lstStyle>
            <a:lvl1pPr>
              <a:defRPr sz="2800"/>
            </a:lvl1pPr>
          </a:lstStyle>
          <a:p>
            <a:r>
              <a:rPr b="1" dirty="0">
                <a:solidFill>
                  <a:schemeClr val="bg1"/>
                </a:solidFill>
              </a:rPr>
              <a:t>Diagnosis: </a:t>
            </a:r>
            <a:r>
              <a:rPr lang="en-US" b="1" dirty="0">
                <a:solidFill>
                  <a:schemeClr val="bg1"/>
                </a:solidFill>
              </a:rPr>
              <a:t>Cardiac fibroma</a:t>
            </a:r>
            <a:endParaRPr b="1" dirty="0">
              <a:solidFill>
                <a:schemeClr val="bg1"/>
              </a:solidFill>
            </a:endParaRPr>
          </a:p>
        </p:txBody>
      </p:sp>
      <p:sp>
        <p:nvSpPr>
          <p:cNvPr id="55" name="Content Placeholder 2"/>
          <p:cNvSpPr txBox="1"/>
          <p:nvPr/>
        </p:nvSpPr>
        <p:spPr>
          <a:xfrm>
            <a:off x="497616" y="4939153"/>
            <a:ext cx="7861290" cy="10515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marL="859155" indent="-859155" algn="ctr" defTabSz="914400">
              <a:lnSpc>
                <a:spcPct val="90000"/>
              </a:lnSpc>
              <a:spcBef>
                <a:spcPts val="1000"/>
              </a:spcBef>
              <a:tabLst>
                <a:tab pos="850900" algn="l"/>
              </a:tabLst>
              <a:defRPr sz="2000" b="1">
                <a:ln w="9525" cap="flat">
                  <a:solidFill>
                    <a:srgbClr val="000000"/>
                  </a:solidFill>
                  <a:prstDash val="solid"/>
                  <a:round/>
                </a:ln>
                <a:solidFill>
                  <a:srgbClr val="FFFFFF"/>
                </a:solidFill>
              </a:defRPr>
            </a:pPr>
            <a:r>
              <a:rPr lang="en-US" dirty="0"/>
              <a:t>Beatrice C. </a:t>
            </a:r>
            <a:r>
              <a:rPr lang="en-US" dirty="0" err="1"/>
              <a:t>Panjwani</a:t>
            </a:r>
            <a:r>
              <a:rPr lang="en-US" dirty="0"/>
              <a:t>, DO; Matthew Pavlica, MS4; Amar Shah, MD, and Nikhil Goyal, MD</a:t>
            </a:r>
          </a:p>
          <a:p>
            <a:pPr marL="859155" indent="-859155" algn="ctr" defTabSz="914400">
              <a:lnSpc>
                <a:spcPct val="90000"/>
              </a:lnSpc>
              <a:spcBef>
                <a:spcPts val="1000"/>
              </a:spcBef>
              <a:tabLst>
                <a:tab pos="850900" algn="l"/>
              </a:tabLst>
              <a:defRPr sz="2000" b="1">
                <a:ln w="9525" cap="flat">
                  <a:solidFill>
                    <a:srgbClr val="000000"/>
                  </a:solidFill>
                  <a:prstDash val="solid"/>
                  <a:round/>
                </a:ln>
                <a:solidFill>
                  <a:srgbClr val="FFFFFF"/>
                </a:solidFill>
              </a:defRPr>
            </a:pPr>
            <a:r>
              <a:rPr lang="en-US" dirty="0"/>
              <a:t>              Northwell Health System</a:t>
            </a:r>
          </a:p>
        </p:txBody>
      </p:sp>
      <p:sp>
        <p:nvSpPr>
          <p:cNvPr id="5" name="TextBox 4">
            <a:extLst>
              <a:ext uri="{FF2B5EF4-FFF2-40B4-BE49-F238E27FC236}">
                <a16:creationId xmlns:a16="http://schemas.microsoft.com/office/drawing/2014/main" id="{118E6F77-1B4B-27FB-3222-2F20A018511C}"/>
              </a:ext>
            </a:extLst>
          </p:cNvPr>
          <p:cNvSpPr txBox="1"/>
          <p:nvPr/>
        </p:nvSpPr>
        <p:spPr>
          <a:xfrm>
            <a:off x="623888" y="6062969"/>
            <a:ext cx="7861290" cy="6924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defTabSz="914400">
              <a:tabLst>
                <a:tab pos="850900" algn="l"/>
              </a:tabLst>
              <a:defRPr sz="1300">
                <a:ln w="9525" cap="flat">
                  <a:solidFill>
                    <a:srgbClr val="000000"/>
                  </a:solidFill>
                  <a:prstDash val="solid"/>
                  <a:round/>
                </a:ln>
                <a:solidFill>
                  <a:srgbClr val="F2F2F2"/>
                </a:solidFill>
                <a:latin typeface="Source Sans Pro Black"/>
                <a:ea typeface="Source Sans Pro Black"/>
                <a:cs typeface="Source Sans Pro Black"/>
                <a:sym typeface="Source Sans Pro Black"/>
              </a:defRPr>
            </a:pPr>
            <a:r>
              <a:rPr lang="en-US" dirty="0"/>
              <a:t>Reference(s): MR Imaging of Cardiac Tumors and Masses: A Review of Methods and Clinical Applications</a:t>
            </a:r>
            <a:endParaRPr lang="en-US" sz="2000" b="1" dirty="0">
              <a:solidFill>
                <a:srgbClr val="FFFFFF"/>
              </a:solidFill>
              <a:latin typeface="+mj-lt"/>
              <a:ea typeface="+mj-ea"/>
              <a:cs typeface="+mj-cs"/>
              <a:sym typeface="Calibri"/>
            </a:endParaRPr>
          </a:p>
          <a:p>
            <a:pPr defTabSz="914400">
              <a:tabLst>
                <a:tab pos="850900" algn="l"/>
              </a:tabLst>
              <a:defRPr sz="1300">
                <a:ln w="9525" cap="flat">
                  <a:solidFill>
                    <a:srgbClr val="000000"/>
                  </a:solidFill>
                  <a:prstDash val="solid"/>
                  <a:round/>
                </a:ln>
                <a:solidFill>
                  <a:srgbClr val="F2F2F2"/>
                </a:solidFill>
                <a:latin typeface="Source Sans Pro Black"/>
                <a:ea typeface="Source Sans Pro Black"/>
                <a:cs typeface="Source Sans Pro Black"/>
                <a:sym typeface="Source Sans Pro Black"/>
              </a:defRPr>
            </a:pPr>
            <a:r>
              <a:rPr lang="en-US" dirty="0"/>
              <a:t>Manish Motwani, Ananth </a:t>
            </a:r>
            <a:r>
              <a:rPr lang="en-US" dirty="0" err="1"/>
              <a:t>Kidambi</a:t>
            </a:r>
            <a:r>
              <a:rPr lang="en-US" dirty="0"/>
              <a:t>, Bernhard A. Herzog, </a:t>
            </a:r>
            <a:r>
              <a:rPr lang="en-US" dirty="0" err="1"/>
              <a:t>Akhlaque</a:t>
            </a:r>
            <a:r>
              <a:rPr lang="en-US" dirty="0"/>
              <a:t> Uddin, John P, Greenwood, and Sven Plein; Radiology 2013 268:1, 26-43</a:t>
            </a:r>
            <a:endParaRPr lang="en-US" b="1" dirty="0"/>
          </a:p>
        </p:txBody>
      </p:sp>
      <p:sp>
        <p:nvSpPr>
          <p:cNvPr id="6" name="Text Placeholder 1">
            <a:extLst>
              <a:ext uri="{FF2B5EF4-FFF2-40B4-BE49-F238E27FC236}">
                <a16:creationId xmlns:a16="http://schemas.microsoft.com/office/drawing/2014/main" id="{0E48BE65-D28D-B1A3-5B87-0B4E4CB8385E}"/>
              </a:ext>
            </a:extLst>
          </p:cNvPr>
          <p:cNvSpPr txBox="1">
            <a:spLocks/>
          </p:cNvSpPr>
          <p:nvPr/>
        </p:nvSpPr>
        <p:spPr>
          <a:xfrm>
            <a:off x="678316" y="2860718"/>
            <a:ext cx="4089625" cy="23014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lvl1pPr marL="0" marR="0" indent="0" algn="l" defTabSz="914400" rtl="0" latinLnBrk="0">
              <a:lnSpc>
                <a:spcPct val="81000"/>
              </a:lnSpc>
              <a:spcBef>
                <a:spcPts val="1000"/>
              </a:spcBef>
              <a:spcAft>
                <a:spcPts val="0"/>
              </a:spcAft>
              <a:buClrTx/>
              <a:buSzTx/>
              <a:buFontTx/>
              <a:buNone/>
              <a:tabLst/>
              <a:defRPr sz="2500" b="1" i="0" u="none" strike="noStrike" cap="none" spc="0" baseline="0">
                <a:ln w="9525" cap="flat">
                  <a:solidFill>
                    <a:srgbClr val="000000"/>
                  </a:solidFill>
                  <a:prstDash val="solid"/>
                  <a:round/>
                </a:ln>
                <a:solidFill>
                  <a:srgbClr val="FFFFFF"/>
                </a:solidFill>
                <a:uFillTx/>
                <a:latin typeface="+mj-lt"/>
                <a:ea typeface="+mj-ea"/>
                <a:cs typeface="+mj-cs"/>
                <a:sym typeface="Calibri"/>
              </a:defRPr>
            </a:lvl1pPr>
            <a:lvl2pPr marL="0" marR="0" indent="342892" algn="l" defTabSz="914400" rtl="0" latinLnBrk="0">
              <a:lnSpc>
                <a:spcPct val="90000"/>
              </a:lnSpc>
              <a:spcBef>
                <a:spcPts val="1000"/>
              </a:spcBef>
              <a:spcAft>
                <a:spcPts val="0"/>
              </a:spcAft>
              <a:buClrTx/>
              <a:buSzTx/>
              <a:buFontTx/>
              <a:buNone/>
              <a:tabLst/>
              <a:defRPr sz="2800" b="0" i="0" u="none" strike="noStrike" cap="none" spc="0" baseline="0">
                <a:ln w="9525" cap="flat">
                  <a:solidFill>
                    <a:srgbClr val="000000"/>
                  </a:solidFill>
                  <a:prstDash val="solid"/>
                  <a:round/>
                </a:ln>
                <a:solidFill>
                  <a:srgbClr val="FFFFFF"/>
                </a:solidFill>
                <a:uFillTx/>
                <a:latin typeface="+mj-lt"/>
                <a:ea typeface="+mj-ea"/>
                <a:cs typeface="+mj-cs"/>
                <a:sym typeface="Calibri"/>
              </a:defRPr>
            </a:lvl2pPr>
            <a:lvl3pPr marL="0" marR="0" indent="685782" algn="l" defTabSz="914400" rtl="0" latinLnBrk="0">
              <a:lnSpc>
                <a:spcPct val="90000"/>
              </a:lnSpc>
              <a:spcBef>
                <a:spcPts val="1000"/>
              </a:spcBef>
              <a:spcAft>
                <a:spcPts val="0"/>
              </a:spcAft>
              <a:buClrTx/>
              <a:buSzTx/>
              <a:buFontTx/>
              <a:buNone/>
              <a:tabLst/>
              <a:defRPr sz="2800" b="0" i="0" u="none" strike="noStrike" cap="none" spc="0" baseline="0">
                <a:ln w="9525" cap="flat">
                  <a:solidFill>
                    <a:srgbClr val="000000"/>
                  </a:solidFill>
                  <a:prstDash val="solid"/>
                  <a:round/>
                </a:ln>
                <a:solidFill>
                  <a:srgbClr val="FFFFFF"/>
                </a:solidFill>
                <a:uFillTx/>
                <a:latin typeface="+mj-lt"/>
                <a:ea typeface="+mj-ea"/>
                <a:cs typeface="+mj-cs"/>
                <a:sym typeface="Calibri"/>
              </a:defRPr>
            </a:lvl3pPr>
            <a:lvl4pPr marL="0" marR="0" indent="1028675" algn="l" defTabSz="914400" rtl="0" latinLnBrk="0">
              <a:lnSpc>
                <a:spcPct val="90000"/>
              </a:lnSpc>
              <a:spcBef>
                <a:spcPts val="1000"/>
              </a:spcBef>
              <a:spcAft>
                <a:spcPts val="0"/>
              </a:spcAft>
              <a:buClrTx/>
              <a:buSzTx/>
              <a:buFontTx/>
              <a:buNone/>
              <a:tabLst/>
              <a:defRPr sz="2800" b="0" i="0" u="none" strike="noStrike" cap="none" spc="0" baseline="0">
                <a:ln w="9525" cap="flat">
                  <a:solidFill>
                    <a:srgbClr val="000000"/>
                  </a:solidFill>
                  <a:prstDash val="solid"/>
                  <a:round/>
                </a:ln>
                <a:solidFill>
                  <a:srgbClr val="FFFFFF"/>
                </a:solidFill>
                <a:uFillTx/>
                <a:latin typeface="+mj-lt"/>
                <a:ea typeface="+mj-ea"/>
                <a:cs typeface="+mj-cs"/>
                <a:sym typeface="Calibri"/>
              </a:defRPr>
            </a:lvl4pPr>
            <a:lvl5pPr marL="0" marR="0" indent="1371565" algn="l" defTabSz="914400" rtl="0" latinLnBrk="0">
              <a:lnSpc>
                <a:spcPct val="90000"/>
              </a:lnSpc>
              <a:spcBef>
                <a:spcPts val="1000"/>
              </a:spcBef>
              <a:spcAft>
                <a:spcPts val="0"/>
              </a:spcAft>
              <a:buClrTx/>
              <a:buSzTx/>
              <a:buFontTx/>
              <a:buNone/>
              <a:tabLst/>
              <a:defRPr sz="2800" b="0" i="0" u="none" strike="noStrike" cap="none" spc="0" baseline="0">
                <a:ln w="9525" cap="flat">
                  <a:solidFill>
                    <a:srgbClr val="000000"/>
                  </a:solidFill>
                  <a:prstDash val="solid"/>
                  <a:round/>
                </a:ln>
                <a:solidFill>
                  <a:srgbClr val="FFFFFF"/>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Tx/>
              <a:buChar char="•"/>
              <a:tabLst>
                <a:tab pos="850900" algn="l"/>
              </a:tabLst>
              <a:defRPr sz="2800" b="1" i="0" u="none" strike="noStrike" cap="none" spc="0" baseline="0">
                <a:ln w="9525" cap="flat">
                  <a:solidFill>
                    <a:srgbClr val="000000"/>
                  </a:solidFill>
                  <a:prstDash val="solid"/>
                  <a:round/>
                </a:ln>
                <a:solidFill>
                  <a:srgbClr val="FFFFFF"/>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Tx/>
              <a:buChar char="•"/>
              <a:tabLst>
                <a:tab pos="850900" algn="l"/>
              </a:tabLst>
              <a:defRPr sz="2800" b="1" i="0" u="none" strike="noStrike" cap="none" spc="0" baseline="0">
                <a:ln w="9525" cap="flat">
                  <a:solidFill>
                    <a:srgbClr val="000000"/>
                  </a:solidFill>
                  <a:prstDash val="solid"/>
                  <a:round/>
                </a:ln>
                <a:solidFill>
                  <a:srgbClr val="FFFFFF"/>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Tx/>
              <a:buChar char="•"/>
              <a:tabLst>
                <a:tab pos="850900" algn="l"/>
              </a:tabLst>
              <a:defRPr sz="2800" b="1" i="0" u="none" strike="noStrike" cap="none" spc="0" baseline="0">
                <a:ln w="9525" cap="flat">
                  <a:solidFill>
                    <a:srgbClr val="000000"/>
                  </a:solidFill>
                  <a:prstDash val="solid"/>
                  <a:round/>
                </a:ln>
                <a:solidFill>
                  <a:srgbClr val="FFFFFF"/>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Tx/>
              <a:buChar char="•"/>
              <a:tabLst>
                <a:tab pos="850900" algn="l"/>
              </a:tabLst>
              <a:defRPr sz="2800" b="1" i="0" u="none" strike="noStrike" cap="none" spc="0" baseline="0">
                <a:ln w="9525" cap="flat">
                  <a:solidFill>
                    <a:srgbClr val="000000"/>
                  </a:solidFill>
                  <a:prstDash val="solid"/>
                  <a:round/>
                </a:ln>
                <a:solidFill>
                  <a:srgbClr val="FFFFFF"/>
                </a:solidFill>
                <a:uFillTx/>
                <a:latin typeface="+mj-lt"/>
                <a:ea typeface="+mj-ea"/>
                <a:cs typeface="+mj-cs"/>
                <a:sym typeface="Calibri"/>
              </a:defRPr>
            </a:lvl9pPr>
          </a:lstStyle>
          <a:p>
            <a:pPr hangingPunct="1"/>
            <a:endParaRPr lang="en-US" dirty="0"/>
          </a:p>
        </p:txBody>
      </p:sp>
      <p:pic>
        <p:nvPicPr>
          <p:cNvPr id="2" name="Picture 15" descr="Picture 15">
            <a:extLst>
              <a:ext uri="{FF2B5EF4-FFF2-40B4-BE49-F238E27FC236}">
                <a16:creationId xmlns:a16="http://schemas.microsoft.com/office/drawing/2014/main" id="{945EADE5-C952-BBA8-8395-1BCC55B15151}"/>
              </a:ext>
            </a:extLst>
          </p:cNvPr>
          <p:cNvPicPr>
            <a:picLocks noChangeAspect="1"/>
          </p:cNvPicPr>
          <p:nvPr/>
        </p:nvPicPr>
        <p:blipFill>
          <a:blip r:embed="rId2"/>
          <a:stretch>
            <a:fillRect/>
          </a:stretch>
        </p:blipFill>
        <p:spPr>
          <a:xfrm>
            <a:off x="4838700" y="2335230"/>
            <a:ext cx="2062211" cy="2250748"/>
          </a:xfrm>
          <a:prstGeom prst="rect">
            <a:avLst/>
          </a:prstGeom>
          <a:ln w="12700">
            <a:miter lim="400000"/>
          </a:ln>
        </p:spPr>
      </p:pic>
      <p:pic>
        <p:nvPicPr>
          <p:cNvPr id="3" name="Picture 16" descr="Picture 16">
            <a:extLst>
              <a:ext uri="{FF2B5EF4-FFF2-40B4-BE49-F238E27FC236}">
                <a16:creationId xmlns:a16="http://schemas.microsoft.com/office/drawing/2014/main" id="{DFB6035F-2256-9A33-56B1-E083FBA40ADE}"/>
              </a:ext>
            </a:extLst>
          </p:cNvPr>
          <p:cNvPicPr>
            <a:picLocks noChangeAspect="1"/>
          </p:cNvPicPr>
          <p:nvPr/>
        </p:nvPicPr>
        <p:blipFill>
          <a:blip r:embed="rId3"/>
          <a:stretch>
            <a:fillRect/>
          </a:stretch>
        </p:blipFill>
        <p:spPr>
          <a:xfrm>
            <a:off x="7014828" y="2335230"/>
            <a:ext cx="2066728" cy="2269797"/>
          </a:xfrm>
          <a:prstGeom prst="rect">
            <a:avLst/>
          </a:prstGeom>
          <a:ln w="12700">
            <a:miter lim="400000"/>
          </a:ln>
        </p:spPr>
      </p:pic>
      <p:sp>
        <p:nvSpPr>
          <p:cNvPr id="8" name="TextBox 7">
            <a:extLst>
              <a:ext uri="{FF2B5EF4-FFF2-40B4-BE49-F238E27FC236}">
                <a16:creationId xmlns:a16="http://schemas.microsoft.com/office/drawing/2014/main" id="{44610398-2E83-9327-D860-5D9E65AFAA5F}"/>
              </a:ext>
            </a:extLst>
          </p:cNvPr>
          <p:cNvSpPr txBox="1"/>
          <p:nvPr/>
        </p:nvSpPr>
        <p:spPr>
          <a:xfrm>
            <a:off x="4953000" y="2324336"/>
            <a:ext cx="1947911" cy="369332"/>
          </a:xfrm>
          <a:prstGeom prst="rect">
            <a:avLst/>
          </a:prstGeom>
          <a:solidFill>
            <a:schemeClr val="tx1"/>
          </a:solid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dirty="0">
                <a:solidFill>
                  <a:schemeClr val="bg1"/>
                </a:solidFill>
              </a:rPr>
              <a:t>T2 Weighted       </a:t>
            </a:r>
          </a:p>
        </p:txBody>
      </p:sp>
      <p:sp>
        <p:nvSpPr>
          <p:cNvPr id="10" name="TextBox 9">
            <a:extLst>
              <a:ext uri="{FF2B5EF4-FFF2-40B4-BE49-F238E27FC236}">
                <a16:creationId xmlns:a16="http://schemas.microsoft.com/office/drawing/2014/main" id="{AB260DC8-5B35-9AC4-3549-5AA5A1EBB2CA}"/>
              </a:ext>
            </a:extLst>
          </p:cNvPr>
          <p:cNvSpPr txBox="1"/>
          <p:nvPr/>
        </p:nvSpPr>
        <p:spPr>
          <a:xfrm>
            <a:off x="7326086" y="2333131"/>
            <a:ext cx="1714500" cy="369332"/>
          </a:xfrm>
          <a:prstGeom prst="rect">
            <a:avLst/>
          </a:prstGeom>
          <a:solidFill>
            <a:schemeClr val="tx1"/>
          </a:solid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dirty="0">
                <a:solidFill>
                  <a:schemeClr val="bg1"/>
                </a:solidFill>
              </a:rPr>
              <a:t>Post Contrast</a:t>
            </a:r>
            <a:endParaRPr lang="en-US" dirty="0"/>
          </a:p>
        </p:txBody>
      </p:sp>
      <p:sp>
        <p:nvSpPr>
          <p:cNvPr id="11" name="Arrow: Left 10">
            <a:extLst>
              <a:ext uri="{FF2B5EF4-FFF2-40B4-BE49-F238E27FC236}">
                <a16:creationId xmlns:a16="http://schemas.microsoft.com/office/drawing/2014/main" id="{AF71D8F6-E25C-3488-CB27-CFBDACBA70DE}"/>
              </a:ext>
            </a:extLst>
          </p:cNvPr>
          <p:cNvSpPr/>
          <p:nvPr/>
        </p:nvSpPr>
        <p:spPr>
          <a:xfrm>
            <a:off x="6202938" y="2751699"/>
            <a:ext cx="478972" cy="369332"/>
          </a:xfrm>
          <a:prstGeom prst="leftArrow">
            <a:avLst/>
          </a:prstGeom>
          <a:solidFill>
            <a:srgbClr val="FFFFFF"/>
          </a:solidFill>
          <a:ln w="12700" cap="flat">
            <a:solidFill>
              <a:schemeClr val="tx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sp>
        <p:nvSpPr>
          <p:cNvPr id="12" name="Arrow: Left 11">
            <a:extLst>
              <a:ext uri="{FF2B5EF4-FFF2-40B4-BE49-F238E27FC236}">
                <a16:creationId xmlns:a16="http://schemas.microsoft.com/office/drawing/2014/main" id="{2B4964A6-BDC5-4045-763E-944AB1B7AE38}"/>
              </a:ext>
            </a:extLst>
          </p:cNvPr>
          <p:cNvSpPr/>
          <p:nvPr/>
        </p:nvSpPr>
        <p:spPr>
          <a:xfrm>
            <a:off x="8366247" y="2753981"/>
            <a:ext cx="478972" cy="369332"/>
          </a:xfrm>
          <a:prstGeom prst="leftArrow">
            <a:avLst/>
          </a:prstGeom>
          <a:solidFill>
            <a:srgbClr val="FFFFFF"/>
          </a:solidFill>
          <a:ln w="12700" cap="flat">
            <a:solidFill>
              <a:schemeClr val="tx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ctr">
        <a:norm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ctr">
        <a:norm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TotalTime>
  <Words>159</Words>
  <Application>Microsoft Office PowerPoint</Application>
  <PresentationFormat>On-screen Show (4:3)</PresentationFormat>
  <Paragraphs>15</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Calibri</vt:lpstr>
      <vt:lpstr>Calibri Light</vt:lpstr>
      <vt:lpstr>Source Sans Pro Black</vt:lpstr>
      <vt:lpstr>Office Theme</vt:lpstr>
      <vt:lpstr>36-year-old female with dyspnea and  abnormal TTE</vt:lpstr>
      <vt:lpstr>Diagnosis: Cardiac fibroma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50th Anniversary  Fantastic Cases In Cardiovascular Imaging. Case##</dc:title>
  <dc:creator>christina nguyen</dc:creator>
  <cp:lastModifiedBy>christina nguyen</cp:lastModifiedBy>
  <cp:revision>12</cp:revision>
  <dcterms:modified xsi:type="dcterms:W3CDTF">2022-10-25T19:41:47Z</dcterms:modified>
</cp:coreProperties>
</file>